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7"/>
  </p:notesMasterIdLst>
  <p:sldIdLst>
    <p:sldId id="256" r:id="rId2"/>
    <p:sldId id="316" r:id="rId3"/>
    <p:sldId id="317" r:id="rId4"/>
    <p:sldId id="318" r:id="rId5"/>
    <p:sldId id="328" r:id="rId6"/>
    <p:sldId id="319" r:id="rId7"/>
    <p:sldId id="323" r:id="rId8"/>
    <p:sldId id="325" r:id="rId9"/>
    <p:sldId id="324" r:id="rId10"/>
    <p:sldId id="321" r:id="rId11"/>
    <p:sldId id="326" r:id="rId12"/>
    <p:sldId id="330" r:id="rId13"/>
    <p:sldId id="329" r:id="rId14"/>
    <p:sldId id="327" r:id="rId15"/>
    <p:sldId id="331" r:id="rId16"/>
  </p:sldIdLst>
  <p:sldSz cx="9144000" cy="5143500" type="screen16x9"/>
  <p:notesSz cx="6858000" cy="9144000"/>
  <p:embeddedFontLst>
    <p:embeddedFont>
      <p:font typeface="思源黑体 CN" panose="02010600030101010101" charset="-122"/>
      <p:regular r:id="rId18"/>
      <p:bold r:id="rId19"/>
    </p:embeddedFont>
    <p:embeddedFont>
      <p:font typeface="Cambria Math" panose="02040503050406030204" pitchFamily="18" charset="0"/>
      <p:regular r:id="rId20"/>
    </p:embeddedFont>
    <p:embeddedFont>
      <p:font typeface="Proxima Nova" panose="02010600030101010101" charset="0"/>
      <p:regular r:id="rId21"/>
      <p:bold r:id="rId22"/>
      <p:italic r:id="rId23"/>
      <p:boldItalic r:id="rId24"/>
    </p:embeddedFont>
    <p:embeddedFont>
      <p:font typeface="Roboto" panose="020F0502020204030204" pitchFamily="2" charset="0"/>
      <p:regular r:id="rId25"/>
      <p:bold r:id="rId26"/>
      <p:italic r:id="rId27"/>
      <p:boldItalic r:id="rId28"/>
    </p:embeddedFont>
    <p:embeddedFont>
      <p:font typeface="Roboto Condensed" panose="020F0502020204030204" pitchFamily="2" charset="0"/>
      <p:regular r:id="rId29"/>
      <p:bold r:id="rId30"/>
      <p:italic r:id="rId31"/>
      <p:boldItalic r:id="rId32"/>
    </p:embeddedFont>
    <p:embeddedFont>
      <p:font typeface="黑体" panose="02010609060101010101" pitchFamily="49" charset="-122"/>
      <p:regular r:id="rId33"/>
    </p:embeddedFont>
    <p:embeddedFont>
      <p:font typeface="微软雅黑" panose="020B0503020204020204" pitchFamily="34" charset="-122"/>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02">
          <p15:clr>
            <a:srgbClr val="9AA0A6"/>
          </p15:clr>
        </p15:guide>
        <p15:guide id="2" pos="2125">
          <p15:clr>
            <a:srgbClr val="9AA0A6"/>
          </p15:clr>
        </p15:guide>
        <p15:guide id="3" orient="horz" pos="1274">
          <p15:clr>
            <a:srgbClr val="9AA0A6"/>
          </p15:clr>
        </p15:guide>
        <p15:guide id="4" orient="horz" pos="2089">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王 剑波" initials="王" lastIdx="1" clrIdx="0">
    <p:extLst>
      <p:ext uri="{19B8F6BF-5375-455C-9EA6-DF929625EA0E}">
        <p15:presenceInfo xmlns:p15="http://schemas.microsoft.com/office/powerpoint/2012/main" userId="c5059ce83ecc3b0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D9D9D9"/>
    <a:srgbClr val="D8232D"/>
    <a:srgbClr val="8793C7"/>
    <a:srgbClr val="FFFFFF"/>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27E46D3-A4EB-422F-98DE-F956C8479BDD}">
  <a:tblStyle styleId="{927E46D3-A4EB-422F-98DE-F956C8479BD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48" y="417"/>
      </p:cViewPr>
      <p:guideLst>
        <p:guide orient="horz" pos="1102"/>
        <p:guide pos="2125"/>
        <p:guide orient="horz" pos="1274"/>
        <p:guide orient="horz" pos="208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theme" Target="theme/theme1.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9280d08f32_0_5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9280d08f32_0_5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8222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8582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65040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98a87e23b6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 name="Google Shape;926;g98a87e23b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32697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7951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7341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9280d08f32_0_5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9280d08f32_0_5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9369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11639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2633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98a87e23b6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 name="Google Shape;926;g98a87e23b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4413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8619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042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7443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89dd9f53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89dd9f53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4227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932359" y="-1942776"/>
            <a:ext cx="12894369" cy="7831592"/>
            <a:chOff x="-1932359" y="-1942776"/>
            <a:chExt cx="12894369" cy="7831592"/>
          </a:xfrm>
        </p:grpSpPr>
        <p:sp>
          <p:nvSpPr>
            <p:cNvPr id="10" name="Google Shape;10;p2"/>
            <p:cNvSpPr/>
            <p:nvPr/>
          </p:nvSpPr>
          <p:spPr>
            <a:xfrm>
              <a:off x="-591489" y="-1942776"/>
              <a:ext cx="1501566" cy="1501566"/>
            </a:xfrm>
            <a:custGeom>
              <a:avLst/>
              <a:gdLst/>
              <a:ahLst/>
              <a:cxnLst/>
              <a:rect l="l" t="t" r="r" b="b"/>
              <a:pathLst>
                <a:path w="23218" h="23218" extrusionOk="0">
                  <a:moveTo>
                    <a:pt x="0" y="1"/>
                  </a:moveTo>
                  <a:lnTo>
                    <a:pt x="0" y="7239"/>
                  </a:lnTo>
                  <a:cubicBezTo>
                    <a:pt x="8840" y="7239"/>
                    <a:pt x="16012" y="14411"/>
                    <a:pt x="16012" y="23217"/>
                  </a:cubicBezTo>
                  <a:lnTo>
                    <a:pt x="23217" y="23217"/>
                  </a:lnTo>
                  <a:cubicBezTo>
                    <a:pt x="23217" y="10408"/>
                    <a:pt x="1281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961242" y="2715845"/>
              <a:ext cx="1501501" cy="1503700"/>
            </a:xfrm>
            <a:custGeom>
              <a:avLst/>
              <a:gdLst/>
              <a:ahLst/>
              <a:cxnLst/>
              <a:rect l="l" t="t" r="r" b="b"/>
              <a:pathLst>
                <a:path w="23217" h="23251" extrusionOk="0">
                  <a:moveTo>
                    <a:pt x="0" y="0"/>
                  </a:moveTo>
                  <a:lnTo>
                    <a:pt x="0" y="7239"/>
                  </a:lnTo>
                  <a:cubicBezTo>
                    <a:pt x="8840" y="7239"/>
                    <a:pt x="16012" y="14411"/>
                    <a:pt x="16012" y="23250"/>
                  </a:cubicBezTo>
                  <a:lnTo>
                    <a:pt x="23217" y="23250"/>
                  </a:lnTo>
                  <a:cubicBezTo>
                    <a:pt x="23217" y="10441"/>
                    <a:pt x="12809"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987097" y="-1341766"/>
              <a:ext cx="1503700" cy="1501566"/>
            </a:xfrm>
            <a:custGeom>
              <a:avLst/>
              <a:gdLst/>
              <a:ahLst/>
              <a:cxnLst/>
              <a:rect l="l" t="t" r="r" b="b"/>
              <a:pathLst>
                <a:path w="23251" h="23218" extrusionOk="0">
                  <a:moveTo>
                    <a:pt x="1" y="1"/>
                  </a:moveTo>
                  <a:lnTo>
                    <a:pt x="1" y="7206"/>
                  </a:lnTo>
                  <a:cubicBezTo>
                    <a:pt x="8840" y="7206"/>
                    <a:pt x="16012" y="14378"/>
                    <a:pt x="16012" y="23218"/>
                  </a:cubicBezTo>
                  <a:lnTo>
                    <a:pt x="23251" y="23218"/>
                  </a:lnTo>
                  <a:cubicBezTo>
                    <a:pt x="23184" y="10375"/>
                    <a:pt x="12810"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33093" y="1176450"/>
              <a:ext cx="1499432" cy="1501501"/>
            </a:xfrm>
            <a:custGeom>
              <a:avLst/>
              <a:gdLst/>
              <a:ahLst/>
              <a:cxnLst/>
              <a:rect l="l" t="t" r="r" b="b"/>
              <a:pathLst>
                <a:path w="23185" h="23217" extrusionOk="0">
                  <a:moveTo>
                    <a:pt x="1" y="0"/>
                  </a:moveTo>
                  <a:lnTo>
                    <a:pt x="1" y="7205"/>
                  </a:lnTo>
                  <a:cubicBezTo>
                    <a:pt x="8841" y="7205"/>
                    <a:pt x="16012" y="14377"/>
                    <a:pt x="16012" y="23217"/>
                  </a:cubicBezTo>
                  <a:lnTo>
                    <a:pt x="23184" y="23217"/>
                  </a:lnTo>
                  <a:cubicBezTo>
                    <a:pt x="23184" y="10374"/>
                    <a:pt x="1281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772438" y="4385115"/>
              <a:ext cx="1501501" cy="1503700"/>
            </a:xfrm>
            <a:custGeom>
              <a:avLst/>
              <a:gdLst/>
              <a:ahLst/>
              <a:cxnLst/>
              <a:rect l="l" t="t" r="r" b="b"/>
              <a:pathLst>
                <a:path w="23217" h="23251" extrusionOk="0">
                  <a:moveTo>
                    <a:pt x="0" y="0"/>
                  </a:moveTo>
                  <a:lnTo>
                    <a:pt x="0" y="7239"/>
                  </a:lnTo>
                  <a:cubicBezTo>
                    <a:pt x="8840" y="7239"/>
                    <a:pt x="16012" y="14410"/>
                    <a:pt x="16012" y="23250"/>
                  </a:cubicBezTo>
                  <a:lnTo>
                    <a:pt x="23217" y="23250"/>
                  </a:lnTo>
                  <a:cubicBezTo>
                    <a:pt x="23217" y="10441"/>
                    <a:pt x="1280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43957" y="-443511"/>
              <a:ext cx="1499432" cy="1499432"/>
            </a:xfrm>
            <a:custGeom>
              <a:avLst/>
              <a:gdLst/>
              <a:ahLst/>
              <a:cxnLst/>
              <a:rect l="l" t="t" r="r" b="b"/>
              <a:pathLst>
                <a:path w="23185" h="23185" extrusionOk="0">
                  <a:moveTo>
                    <a:pt x="1" y="1"/>
                  </a:moveTo>
                  <a:cubicBezTo>
                    <a:pt x="1" y="12810"/>
                    <a:pt x="10408" y="23184"/>
                    <a:pt x="23184" y="23184"/>
                  </a:cubicBezTo>
                  <a:lnTo>
                    <a:pt x="23184" y="15979"/>
                  </a:lnTo>
                  <a:cubicBezTo>
                    <a:pt x="23164" y="15979"/>
                    <a:pt x="23143" y="15979"/>
                    <a:pt x="23123" y="15979"/>
                  </a:cubicBezTo>
                  <a:cubicBezTo>
                    <a:pt x="14345" y="15979"/>
                    <a:pt x="7206" y="8820"/>
                    <a:pt x="7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33450" y="2487245"/>
              <a:ext cx="1499367" cy="1499367"/>
            </a:xfrm>
            <a:custGeom>
              <a:avLst/>
              <a:gdLst/>
              <a:ahLst/>
              <a:cxnLst/>
              <a:rect l="l" t="t" r="r" b="b"/>
              <a:pathLst>
                <a:path w="23184" h="23184" extrusionOk="0">
                  <a:moveTo>
                    <a:pt x="1" y="0"/>
                  </a:moveTo>
                  <a:cubicBezTo>
                    <a:pt x="1" y="12809"/>
                    <a:pt x="10408" y="23184"/>
                    <a:pt x="23184" y="23184"/>
                  </a:cubicBezTo>
                  <a:lnTo>
                    <a:pt x="23184" y="15978"/>
                  </a:lnTo>
                  <a:cubicBezTo>
                    <a:pt x="23163" y="15978"/>
                    <a:pt x="23143" y="15979"/>
                    <a:pt x="23123" y="15979"/>
                  </a:cubicBezTo>
                  <a:cubicBezTo>
                    <a:pt x="14344" y="15979"/>
                    <a:pt x="7206" y="8819"/>
                    <a:pt x="7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932359" y="140940"/>
              <a:ext cx="1499367" cy="1499432"/>
            </a:xfrm>
            <a:custGeom>
              <a:avLst/>
              <a:gdLst/>
              <a:ahLst/>
              <a:cxnLst/>
              <a:rect l="l" t="t" r="r" b="b"/>
              <a:pathLst>
                <a:path w="23184" h="23185" extrusionOk="0">
                  <a:moveTo>
                    <a:pt x="1" y="1"/>
                  </a:moveTo>
                  <a:cubicBezTo>
                    <a:pt x="1" y="12810"/>
                    <a:pt x="10441" y="23184"/>
                    <a:pt x="23184" y="23184"/>
                  </a:cubicBezTo>
                  <a:lnTo>
                    <a:pt x="23184" y="15979"/>
                  </a:lnTo>
                  <a:cubicBezTo>
                    <a:pt x="23163" y="15979"/>
                    <a:pt x="23143" y="15979"/>
                    <a:pt x="23123" y="15979"/>
                  </a:cubicBezTo>
                  <a:cubicBezTo>
                    <a:pt x="14344" y="15979"/>
                    <a:pt x="7206" y="8820"/>
                    <a:pt x="7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961242" y="4219443"/>
              <a:ext cx="1499367" cy="1499367"/>
            </a:xfrm>
            <a:custGeom>
              <a:avLst/>
              <a:gdLst/>
              <a:ahLst/>
              <a:cxnLst/>
              <a:rect l="l" t="t" r="r" b="b"/>
              <a:pathLst>
                <a:path w="23184" h="23184" extrusionOk="0">
                  <a:moveTo>
                    <a:pt x="15978" y="0"/>
                  </a:moveTo>
                  <a:cubicBezTo>
                    <a:pt x="16012" y="8773"/>
                    <a:pt x="8840" y="15945"/>
                    <a:pt x="0" y="15945"/>
                  </a:cubicBezTo>
                  <a:lnTo>
                    <a:pt x="0" y="23184"/>
                  </a:lnTo>
                  <a:cubicBezTo>
                    <a:pt x="12809" y="23184"/>
                    <a:pt x="23183" y="12743"/>
                    <a:pt x="23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406452" y="4295642"/>
              <a:ext cx="1499367" cy="1499367"/>
            </a:xfrm>
            <a:custGeom>
              <a:avLst/>
              <a:gdLst/>
              <a:ahLst/>
              <a:cxnLst/>
              <a:rect l="l" t="t" r="r" b="b"/>
              <a:pathLst>
                <a:path w="23184" h="23184" extrusionOk="0">
                  <a:moveTo>
                    <a:pt x="15945" y="1"/>
                  </a:moveTo>
                  <a:cubicBezTo>
                    <a:pt x="16012" y="8807"/>
                    <a:pt x="8840" y="15979"/>
                    <a:pt x="1" y="15979"/>
                  </a:cubicBezTo>
                  <a:lnTo>
                    <a:pt x="1" y="23184"/>
                  </a:lnTo>
                  <a:cubicBezTo>
                    <a:pt x="12777" y="23184"/>
                    <a:pt x="23184" y="12743"/>
                    <a:pt x="23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9462643" y="-424198"/>
              <a:ext cx="1499367" cy="1499367"/>
            </a:xfrm>
            <a:custGeom>
              <a:avLst/>
              <a:gdLst/>
              <a:ahLst/>
              <a:cxnLst/>
              <a:rect l="l" t="t" r="r" b="b"/>
              <a:pathLst>
                <a:path w="23184" h="23184" extrusionOk="0">
                  <a:moveTo>
                    <a:pt x="15979" y="0"/>
                  </a:moveTo>
                  <a:cubicBezTo>
                    <a:pt x="15979" y="8740"/>
                    <a:pt x="8807" y="15945"/>
                    <a:pt x="1" y="15945"/>
                  </a:cubicBezTo>
                  <a:lnTo>
                    <a:pt x="1" y="23184"/>
                  </a:lnTo>
                  <a:cubicBezTo>
                    <a:pt x="12810" y="23184"/>
                    <a:pt x="23184" y="12743"/>
                    <a:pt x="23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273107" y="4385115"/>
              <a:ext cx="1499432" cy="1499367"/>
            </a:xfrm>
            <a:custGeom>
              <a:avLst/>
              <a:gdLst/>
              <a:ahLst/>
              <a:cxnLst/>
              <a:rect l="l" t="t" r="r" b="b"/>
              <a:pathLst>
                <a:path w="23185" h="23184" extrusionOk="0">
                  <a:moveTo>
                    <a:pt x="23184" y="0"/>
                  </a:moveTo>
                  <a:cubicBezTo>
                    <a:pt x="10375" y="0"/>
                    <a:pt x="1" y="10441"/>
                    <a:pt x="1" y="23183"/>
                  </a:cubicBezTo>
                  <a:lnTo>
                    <a:pt x="7206" y="23183"/>
                  </a:lnTo>
                  <a:cubicBezTo>
                    <a:pt x="7206" y="14410"/>
                    <a:pt x="14378" y="7239"/>
                    <a:pt x="23184" y="7239"/>
                  </a:cubicBezTo>
                  <a:lnTo>
                    <a:pt x="231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963377" y="606979"/>
              <a:ext cx="1499367" cy="1499367"/>
            </a:xfrm>
            <a:custGeom>
              <a:avLst/>
              <a:gdLst/>
              <a:ahLst/>
              <a:cxnLst/>
              <a:rect l="l" t="t" r="r" b="b"/>
              <a:pathLst>
                <a:path w="23184" h="23184" extrusionOk="0">
                  <a:moveTo>
                    <a:pt x="23184" y="0"/>
                  </a:moveTo>
                  <a:cubicBezTo>
                    <a:pt x="10375" y="0"/>
                    <a:pt x="0" y="10441"/>
                    <a:pt x="0" y="23183"/>
                  </a:cubicBezTo>
                  <a:lnTo>
                    <a:pt x="7206" y="23183"/>
                  </a:lnTo>
                  <a:cubicBezTo>
                    <a:pt x="7172" y="14410"/>
                    <a:pt x="14344" y="7239"/>
                    <a:pt x="23184" y="7239"/>
                  </a:cubicBezTo>
                  <a:lnTo>
                    <a:pt x="231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693018" y="-970685"/>
              <a:ext cx="1501566" cy="1501566"/>
            </a:xfrm>
            <a:custGeom>
              <a:avLst/>
              <a:gdLst/>
              <a:ahLst/>
              <a:cxnLst/>
              <a:rect l="l" t="t" r="r" b="b"/>
              <a:pathLst>
                <a:path w="23218" h="23218" extrusionOk="0">
                  <a:moveTo>
                    <a:pt x="0" y="0"/>
                  </a:moveTo>
                  <a:cubicBezTo>
                    <a:pt x="34" y="12843"/>
                    <a:pt x="10475" y="23217"/>
                    <a:pt x="23217" y="23217"/>
                  </a:cubicBezTo>
                  <a:lnTo>
                    <a:pt x="23217" y="16012"/>
                  </a:lnTo>
                  <a:cubicBezTo>
                    <a:pt x="14377" y="16012"/>
                    <a:pt x="7206" y="8840"/>
                    <a:pt x="7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192285" y="-964218"/>
              <a:ext cx="1499367" cy="1499367"/>
            </a:xfrm>
            <a:custGeom>
              <a:avLst/>
              <a:gdLst/>
              <a:ahLst/>
              <a:cxnLst/>
              <a:rect l="l" t="t" r="r" b="b"/>
              <a:pathLst>
                <a:path w="23184" h="23184" extrusionOk="0">
                  <a:moveTo>
                    <a:pt x="15979" y="1"/>
                  </a:moveTo>
                  <a:cubicBezTo>
                    <a:pt x="16012" y="8740"/>
                    <a:pt x="8840" y="15945"/>
                    <a:pt x="1" y="15945"/>
                  </a:cubicBezTo>
                  <a:lnTo>
                    <a:pt x="1" y="23184"/>
                  </a:lnTo>
                  <a:cubicBezTo>
                    <a:pt x="12810" y="23184"/>
                    <a:pt x="23184" y="12743"/>
                    <a:pt x="23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txBox="1">
            <a:spLocks noGrp="1"/>
          </p:cNvSpPr>
          <p:nvPr>
            <p:ph type="ctrTitle"/>
          </p:nvPr>
        </p:nvSpPr>
        <p:spPr>
          <a:xfrm>
            <a:off x="1828806" y="822750"/>
            <a:ext cx="54861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5200"/>
              <a:buNone/>
              <a:defRPr sz="5200">
                <a:solidFill>
                  <a:schemeClr val="dk1"/>
                </a:solidFill>
              </a:defRPr>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a:endParaRPr/>
          </a:p>
        </p:txBody>
      </p:sp>
      <p:sp>
        <p:nvSpPr>
          <p:cNvPr id="26" name="Google Shape;26;p2"/>
          <p:cNvSpPr txBox="1">
            <a:spLocks noGrp="1"/>
          </p:cNvSpPr>
          <p:nvPr>
            <p:ph type="subTitle" idx="1"/>
          </p:nvPr>
        </p:nvSpPr>
        <p:spPr>
          <a:xfrm>
            <a:off x="1828950" y="2875350"/>
            <a:ext cx="54861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400"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7"/>
        <p:cNvGrpSpPr/>
        <p:nvPr/>
      </p:nvGrpSpPr>
      <p:grpSpPr>
        <a:xfrm>
          <a:off x="0" y="0"/>
          <a:ext cx="0" cy="0"/>
          <a:chOff x="0" y="0"/>
          <a:chExt cx="0" cy="0"/>
        </a:xfrm>
      </p:grpSpPr>
      <p:grpSp>
        <p:nvGrpSpPr>
          <p:cNvPr id="28" name="Google Shape;28;p3"/>
          <p:cNvGrpSpPr/>
          <p:nvPr/>
        </p:nvGrpSpPr>
        <p:grpSpPr>
          <a:xfrm>
            <a:off x="-1932359" y="-1942776"/>
            <a:ext cx="12894369" cy="7831592"/>
            <a:chOff x="-1932359" y="-1942776"/>
            <a:chExt cx="12894369" cy="7831592"/>
          </a:xfrm>
        </p:grpSpPr>
        <p:sp>
          <p:nvSpPr>
            <p:cNvPr id="29" name="Google Shape;29;p3"/>
            <p:cNvSpPr/>
            <p:nvPr/>
          </p:nvSpPr>
          <p:spPr>
            <a:xfrm>
              <a:off x="-591489" y="-1942776"/>
              <a:ext cx="1501566" cy="1501566"/>
            </a:xfrm>
            <a:custGeom>
              <a:avLst/>
              <a:gdLst/>
              <a:ahLst/>
              <a:cxnLst/>
              <a:rect l="l" t="t" r="r" b="b"/>
              <a:pathLst>
                <a:path w="23218" h="23218" extrusionOk="0">
                  <a:moveTo>
                    <a:pt x="0" y="1"/>
                  </a:moveTo>
                  <a:lnTo>
                    <a:pt x="0" y="7239"/>
                  </a:lnTo>
                  <a:cubicBezTo>
                    <a:pt x="8840" y="7239"/>
                    <a:pt x="16012" y="14411"/>
                    <a:pt x="16012" y="23217"/>
                  </a:cubicBezTo>
                  <a:lnTo>
                    <a:pt x="23217" y="23217"/>
                  </a:lnTo>
                  <a:cubicBezTo>
                    <a:pt x="23217" y="10408"/>
                    <a:pt x="1281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7961242" y="2715845"/>
              <a:ext cx="1501501" cy="1503700"/>
            </a:xfrm>
            <a:custGeom>
              <a:avLst/>
              <a:gdLst/>
              <a:ahLst/>
              <a:cxnLst/>
              <a:rect l="l" t="t" r="r" b="b"/>
              <a:pathLst>
                <a:path w="23217" h="23251" extrusionOk="0">
                  <a:moveTo>
                    <a:pt x="0" y="0"/>
                  </a:moveTo>
                  <a:lnTo>
                    <a:pt x="0" y="7239"/>
                  </a:lnTo>
                  <a:cubicBezTo>
                    <a:pt x="8840" y="7239"/>
                    <a:pt x="16012" y="14411"/>
                    <a:pt x="16012" y="23250"/>
                  </a:cubicBezTo>
                  <a:lnTo>
                    <a:pt x="23217" y="23250"/>
                  </a:lnTo>
                  <a:cubicBezTo>
                    <a:pt x="23217" y="10441"/>
                    <a:pt x="12809"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5987097" y="-1341766"/>
              <a:ext cx="1503700" cy="1501566"/>
            </a:xfrm>
            <a:custGeom>
              <a:avLst/>
              <a:gdLst/>
              <a:ahLst/>
              <a:cxnLst/>
              <a:rect l="l" t="t" r="r" b="b"/>
              <a:pathLst>
                <a:path w="23251" h="23218" extrusionOk="0">
                  <a:moveTo>
                    <a:pt x="1" y="1"/>
                  </a:moveTo>
                  <a:lnTo>
                    <a:pt x="1" y="7206"/>
                  </a:lnTo>
                  <a:cubicBezTo>
                    <a:pt x="8840" y="7206"/>
                    <a:pt x="16012" y="14378"/>
                    <a:pt x="16012" y="23218"/>
                  </a:cubicBezTo>
                  <a:lnTo>
                    <a:pt x="23251" y="23218"/>
                  </a:lnTo>
                  <a:cubicBezTo>
                    <a:pt x="23184" y="10375"/>
                    <a:pt x="1281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33093" y="1176450"/>
              <a:ext cx="1499432" cy="1501501"/>
            </a:xfrm>
            <a:custGeom>
              <a:avLst/>
              <a:gdLst/>
              <a:ahLst/>
              <a:cxnLst/>
              <a:rect l="l" t="t" r="r" b="b"/>
              <a:pathLst>
                <a:path w="23185" h="23217" extrusionOk="0">
                  <a:moveTo>
                    <a:pt x="1" y="0"/>
                  </a:moveTo>
                  <a:lnTo>
                    <a:pt x="1" y="7205"/>
                  </a:lnTo>
                  <a:cubicBezTo>
                    <a:pt x="8841" y="7205"/>
                    <a:pt x="16012" y="14377"/>
                    <a:pt x="16012" y="23217"/>
                  </a:cubicBezTo>
                  <a:lnTo>
                    <a:pt x="23184" y="23217"/>
                  </a:lnTo>
                  <a:cubicBezTo>
                    <a:pt x="23184" y="10374"/>
                    <a:pt x="1281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2772438" y="4385115"/>
              <a:ext cx="1501501" cy="1503700"/>
            </a:xfrm>
            <a:custGeom>
              <a:avLst/>
              <a:gdLst/>
              <a:ahLst/>
              <a:cxnLst/>
              <a:rect l="l" t="t" r="r" b="b"/>
              <a:pathLst>
                <a:path w="23217" h="23251" extrusionOk="0">
                  <a:moveTo>
                    <a:pt x="0" y="0"/>
                  </a:moveTo>
                  <a:lnTo>
                    <a:pt x="0" y="7239"/>
                  </a:lnTo>
                  <a:cubicBezTo>
                    <a:pt x="8840" y="7239"/>
                    <a:pt x="16012" y="14410"/>
                    <a:pt x="16012" y="23250"/>
                  </a:cubicBezTo>
                  <a:lnTo>
                    <a:pt x="23217" y="23250"/>
                  </a:lnTo>
                  <a:cubicBezTo>
                    <a:pt x="23217" y="10441"/>
                    <a:pt x="12809"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443957" y="-443511"/>
              <a:ext cx="1499432" cy="1499432"/>
            </a:xfrm>
            <a:custGeom>
              <a:avLst/>
              <a:gdLst/>
              <a:ahLst/>
              <a:cxnLst/>
              <a:rect l="l" t="t" r="r" b="b"/>
              <a:pathLst>
                <a:path w="23185" h="23185" extrusionOk="0">
                  <a:moveTo>
                    <a:pt x="1" y="1"/>
                  </a:moveTo>
                  <a:cubicBezTo>
                    <a:pt x="1" y="12810"/>
                    <a:pt x="10408" y="23184"/>
                    <a:pt x="23184" y="23184"/>
                  </a:cubicBezTo>
                  <a:lnTo>
                    <a:pt x="23184" y="15979"/>
                  </a:lnTo>
                  <a:cubicBezTo>
                    <a:pt x="23164" y="15979"/>
                    <a:pt x="23143" y="15979"/>
                    <a:pt x="23123" y="15979"/>
                  </a:cubicBezTo>
                  <a:cubicBezTo>
                    <a:pt x="14345" y="15979"/>
                    <a:pt x="7206" y="8820"/>
                    <a:pt x="7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533450" y="2487245"/>
              <a:ext cx="1499367" cy="1499367"/>
            </a:xfrm>
            <a:custGeom>
              <a:avLst/>
              <a:gdLst/>
              <a:ahLst/>
              <a:cxnLst/>
              <a:rect l="l" t="t" r="r" b="b"/>
              <a:pathLst>
                <a:path w="23184" h="23184" extrusionOk="0">
                  <a:moveTo>
                    <a:pt x="1" y="0"/>
                  </a:moveTo>
                  <a:cubicBezTo>
                    <a:pt x="1" y="12809"/>
                    <a:pt x="10408" y="23184"/>
                    <a:pt x="23184" y="23184"/>
                  </a:cubicBezTo>
                  <a:lnTo>
                    <a:pt x="23184" y="15978"/>
                  </a:lnTo>
                  <a:cubicBezTo>
                    <a:pt x="23163" y="15978"/>
                    <a:pt x="23143" y="15979"/>
                    <a:pt x="23123" y="15979"/>
                  </a:cubicBezTo>
                  <a:cubicBezTo>
                    <a:pt x="14344" y="15979"/>
                    <a:pt x="7206" y="8819"/>
                    <a:pt x="7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1932359" y="140940"/>
              <a:ext cx="1499367" cy="1499432"/>
            </a:xfrm>
            <a:custGeom>
              <a:avLst/>
              <a:gdLst/>
              <a:ahLst/>
              <a:cxnLst/>
              <a:rect l="l" t="t" r="r" b="b"/>
              <a:pathLst>
                <a:path w="23184" h="23185" extrusionOk="0">
                  <a:moveTo>
                    <a:pt x="1" y="1"/>
                  </a:moveTo>
                  <a:cubicBezTo>
                    <a:pt x="1" y="12810"/>
                    <a:pt x="10441" y="23184"/>
                    <a:pt x="23184" y="23184"/>
                  </a:cubicBezTo>
                  <a:lnTo>
                    <a:pt x="23184" y="15979"/>
                  </a:lnTo>
                  <a:cubicBezTo>
                    <a:pt x="23163" y="15979"/>
                    <a:pt x="23143" y="15979"/>
                    <a:pt x="23123" y="15979"/>
                  </a:cubicBezTo>
                  <a:cubicBezTo>
                    <a:pt x="14344" y="15979"/>
                    <a:pt x="7206" y="8820"/>
                    <a:pt x="7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7961242" y="4219443"/>
              <a:ext cx="1499367" cy="1499367"/>
            </a:xfrm>
            <a:custGeom>
              <a:avLst/>
              <a:gdLst/>
              <a:ahLst/>
              <a:cxnLst/>
              <a:rect l="l" t="t" r="r" b="b"/>
              <a:pathLst>
                <a:path w="23184" h="23184" extrusionOk="0">
                  <a:moveTo>
                    <a:pt x="15978" y="0"/>
                  </a:moveTo>
                  <a:cubicBezTo>
                    <a:pt x="16012" y="8773"/>
                    <a:pt x="8840" y="15945"/>
                    <a:pt x="0" y="15945"/>
                  </a:cubicBezTo>
                  <a:lnTo>
                    <a:pt x="0" y="23184"/>
                  </a:lnTo>
                  <a:cubicBezTo>
                    <a:pt x="12809" y="23184"/>
                    <a:pt x="23183" y="12743"/>
                    <a:pt x="23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5406452" y="4295642"/>
              <a:ext cx="1499367" cy="1499367"/>
            </a:xfrm>
            <a:custGeom>
              <a:avLst/>
              <a:gdLst/>
              <a:ahLst/>
              <a:cxnLst/>
              <a:rect l="l" t="t" r="r" b="b"/>
              <a:pathLst>
                <a:path w="23184" h="23184" extrusionOk="0">
                  <a:moveTo>
                    <a:pt x="15945" y="1"/>
                  </a:moveTo>
                  <a:cubicBezTo>
                    <a:pt x="16012" y="8807"/>
                    <a:pt x="8840" y="15979"/>
                    <a:pt x="1" y="15979"/>
                  </a:cubicBezTo>
                  <a:lnTo>
                    <a:pt x="1" y="23184"/>
                  </a:lnTo>
                  <a:cubicBezTo>
                    <a:pt x="12777" y="23184"/>
                    <a:pt x="23184" y="12743"/>
                    <a:pt x="23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9462643" y="-424198"/>
              <a:ext cx="1499367" cy="1499367"/>
            </a:xfrm>
            <a:custGeom>
              <a:avLst/>
              <a:gdLst/>
              <a:ahLst/>
              <a:cxnLst/>
              <a:rect l="l" t="t" r="r" b="b"/>
              <a:pathLst>
                <a:path w="23184" h="23184" extrusionOk="0">
                  <a:moveTo>
                    <a:pt x="15979" y="0"/>
                  </a:moveTo>
                  <a:cubicBezTo>
                    <a:pt x="15979" y="8740"/>
                    <a:pt x="8807" y="15945"/>
                    <a:pt x="1" y="15945"/>
                  </a:cubicBezTo>
                  <a:lnTo>
                    <a:pt x="1" y="23184"/>
                  </a:lnTo>
                  <a:cubicBezTo>
                    <a:pt x="12810" y="23184"/>
                    <a:pt x="23184" y="12743"/>
                    <a:pt x="23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1273107" y="4385115"/>
              <a:ext cx="1499432" cy="1499367"/>
            </a:xfrm>
            <a:custGeom>
              <a:avLst/>
              <a:gdLst/>
              <a:ahLst/>
              <a:cxnLst/>
              <a:rect l="l" t="t" r="r" b="b"/>
              <a:pathLst>
                <a:path w="23185" h="23184" extrusionOk="0">
                  <a:moveTo>
                    <a:pt x="23184" y="0"/>
                  </a:moveTo>
                  <a:cubicBezTo>
                    <a:pt x="10375" y="0"/>
                    <a:pt x="1" y="10441"/>
                    <a:pt x="1" y="23183"/>
                  </a:cubicBezTo>
                  <a:lnTo>
                    <a:pt x="7206" y="23183"/>
                  </a:lnTo>
                  <a:cubicBezTo>
                    <a:pt x="7206" y="14410"/>
                    <a:pt x="14378" y="7239"/>
                    <a:pt x="23184" y="7239"/>
                  </a:cubicBezTo>
                  <a:lnTo>
                    <a:pt x="231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963377" y="606979"/>
              <a:ext cx="1499367" cy="1499367"/>
            </a:xfrm>
            <a:custGeom>
              <a:avLst/>
              <a:gdLst/>
              <a:ahLst/>
              <a:cxnLst/>
              <a:rect l="l" t="t" r="r" b="b"/>
              <a:pathLst>
                <a:path w="23184" h="23184" extrusionOk="0">
                  <a:moveTo>
                    <a:pt x="23184" y="0"/>
                  </a:moveTo>
                  <a:cubicBezTo>
                    <a:pt x="10375" y="0"/>
                    <a:pt x="0" y="10441"/>
                    <a:pt x="0" y="23183"/>
                  </a:cubicBezTo>
                  <a:lnTo>
                    <a:pt x="7206" y="23183"/>
                  </a:lnTo>
                  <a:cubicBezTo>
                    <a:pt x="7172" y="14410"/>
                    <a:pt x="14344" y="7239"/>
                    <a:pt x="23184" y="7239"/>
                  </a:cubicBezTo>
                  <a:lnTo>
                    <a:pt x="231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693018" y="-970685"/>
              <a:ext cx="1501566" cy="1501566"/>
            </a:xfrm>
            <a:custGeom>
              <a:avLst/>
              <a:gdLst/>
              <a:ahLst/>
              <a:cxnLst/>
              <a:rect l="l" t="t" r="r" b="b"/>
              <a:pathLst>
                <a:path w="23218" h="23218" extrusionOk="0">
                  <a:moveTo>
                    <a:pt x="0" y="0"/>
                  </a:moveTo>
                  <a:cubicBezTo>
                    <a:pt x="34" y="12843"/>
                    <a:pt x="10475" y="23217"/>
                    <a:pt x="23217" y="23217"/>
                  </a:cubicBezTo>
                  <a:lnTo>
                    <a:pt x="23217" y="16012"/>
                  </a:lnTo>
                  <a:cubicBezTo>
                    <a:pt x="14377" y="16012"/>
                    <a:pt x="7206" y="8840"/>
                    <a:pt x="7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4192285" y="-964218"/>
              <a:ext cx="1499367" cy="1499367"/>
            </a:xfrm>
            <a:custGeom>
              <a:avLst/>
              <a:gdLst/>
              <a:ahLst/>
              <a:cxnLst/>
              <a:rect l="l" t="t" r="r" b="b"/>
              <a:pathLst>
                <a:path w="23184" h="23184" extrusionOk="0">
                  <a:moveTo>
                    <a:pt x="15979" y="1"/>
                  </a:moveTo>
                  <a:cubicBezTo>
                    <a:pt x="16012" y="8740"/>
                    <a:pt x="8840" y="15945"/>
                    <a:pt x="1" y="15945"/>
                  </a:cubicBezTo>
                  <a:lnTo>
                    <a:pt x="1" y="23184"/>
                  </a:lnTo>
                  <a:cubicBezTo>
                    <a:pt x="12810" y="23184"/>
                    <a:pt x="23184" y="12743"/>
                    <a:pt x="23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3"/>
          <p:cNvSpPr txBox="1">
            <a:spLocks noGrp="1"/>
          </p:cNvSpPr>
          <p:nvPr>
            <p:ph type="title"/>
          </p:nvPr>
        </p:nvSpPr>
        <p:spPr>
          <a:xfrm>
            <a:off x="3133650" y="1712700"/>
            <a:ext cx="4838700" cy="841800"/>
          </a:xfrm>
          <a:prstGeom prst="rect">
            <a:avLst/>
          </a:prstGeom>
        </p:spPr>
        <p:txBody>
          <a:bodyPr spcFirstLastPara="1" wrap="square" lIns="91425" tIns="91425" rIns="91425" bIns="91425" anchor="ctr" anchorCtr="0">
            <a:noAutofit/>
          </a:bodyPr>
          <a:lstStyle>
            <a:lvl1pPr lvl="0">
              <a:lnSpc>
                <a:spcPct val="75000"/>
              </a:lnSpc>
              <a:spcBef>
                <a:spcPts val="0"/>
              </a:spcBef>
              <a:spcAft>
                <a:spcPts val="0"/>
              </a:spcAft>
              <a:buClr>
                <a:schemeClr val="lt1"/>
              </a:buClr>
              <a:buSzPts val="3600"/>
              <a:buNone/>
              <a:defRPr sz="48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45" name="Google Shape;45;p3"/>
          <p:cNvSpPr txBox="1">
            <a:spLocks noGrp="1"/>
          </p:cNvSpPr>
          <p:nvPr>
            <p:ph type="title" idx="2" hasCustomPrompt="1"/>
          </p:nvPr>
        </p:nvSpPr>
        <p:spPr>
          <a:xfrm>
            <a:off x="1171650" y="1378539"/>
            <a:ext cx="1929900" cy="879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12000"/>
              <a:buNone/>
              <a:defRPr sz="48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46" name="Google Shape;46;p3"/>
          <p:cNvSpPr txBox="1">
            <a:spLocks noGrp="1"/>
          </p:cNvSpPr>
          <p:nvPr>
            <p:ph type="subTitle" idx="1"/>
          </p:nvPr>
        </p:nvSpPr>
        <p:spPr>
          <a:xfrm>
            <a:off x="3142131" y="3097425"/>
            <a:ext cx="3208500" cy="474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lgn="ctr">
              <a:spcBef>
                <a:spcPts val="1600"/>
              </a:spcBef>
              <a:spcAft>
                <a:spcPts val="0"/>
              </a:spcAft>
              <a:buClr>
                <a:schemeClr val="lt1"/>
              </a:buClr>
              <a:buSzPts val="1800"/>
              <a:buNone/>
              <a:defRPr sz="1800">
                <a:solidFill>
                  <a:schemeClr val="lt1"/>
                </a:solidFill>
              </a:defRPr>
            </a:lvl2pPr>
            <a:lvl3pPr lvl="2" algn="ctr">
              <a:spcBef>
                <a:spcPts val="1600"/>
              </a:spcBef>
              <a:spcAft>
                <a:spcPts val="0"/>
              </a:spcAft>
              <a:buClr>
                <a:schemeClr val="lt1"/>
              </a:buClr>
              <a:buSzPts val="1800"/>
              <a:buNone/>
              <a:defRPr sz="1800">
                <a:solidFill>
                  <a:schemeClr val="lt1"/>
                </a:solidFill>
              </a:defRPr>
            </a:lvl3pPr>
            <a:lvl4pPr lvl="3" algn="ctr">
              <a:spcBef>
                <a:spcPts val="1600"/>
              </a:spcBef>
              <a:spcAft>
                <a:spcPts val="0"/>
              </a:spcAft>
              <a:buClr>
                <a:schemeClr val="lt1"/>
              </a:buClr>
              <a:buSzPts val="1800"/>
              <a:buNone/>
              <a:defRPr sz="1800">
                <a:solidFill>
                  <a:schemeClr val="lt1"/>
                </a:solidFill>
              </a:defRPr>
            </a:lvl4pPr>
            <a:lvl5pPr lvl="4" algn="ctr">
              <a:spcBef>
                <a:spcPts val="1600"/>
              </a:spcBef>
              <a:spcAft>
                <a:spcPts val="0"/>
              </a:spcAft>
              <a:buClr>
                <a:schemeClr val="lt1"/>
              </a:buClr>
              <a:buSzPts val="1800"/>
              <a:buNone/>
              <a:defRPr sz="1800">
                <a:solidFill>
                  <a:schemeClr val="lt1"/>
                </a:solidFill>
              </a:defRPr>
            </a:lvl5pPr>
            <a:lvl6pPr lvl="5" algn="ctr">
              <a:spcBef>
                <a:spcPts val="1600"/>
              </a:spcBef>
              <a:spcAft>
                <a:spcPts val="0"/>
              </a:spcAft>
              <a:buClr>
                <a:schemeClr val="lt1"/>
              </a:buClr>
              <a:buSzPts val="1800"/>
              <a:buNone/>
              <a:defRPr sz="1800">
                <a:solidFill>
                  <a:schemeClr val="lt1"/>
                </a:solidFill>
              </a:defRPr>
            </a:lvl6pPr>
            <a:lvl7pPr lvl="6" algn="ctr">
              <a:spcBef>
                <a:spcPts val="1600"/>
              </a:spcBef>
              <a:spcAft>
                <a:spcPts val="0"/>
              </a:spcAft>
              <a:buClr>
                <a:schemeClr val="lt1"/>
              </a:buClr>
              <a:buSzPts val="1800"/>
              <a:buNone/>
              <a:defRPr sz="1800">
                <a:solidFill>
                  <a:schemeClr val="lt1"/>
                </a:solidFill>
              </a:defRPr>
            </a:lvl7pPr>
            <a:lvl8pPr lvl="7" algn="ctr">
              <a:spcBef>
                <a:spcPts val="1600"/>
              </a:spcBef>
              <a:spcAft>
                <a:spcPts val="0"/>
              </a:spcAft>
              <a:buClr>
                <a:schemeClr val="lt1"/>
              </a:buClr>
              <a:buSzPts val="1800"/>
              <a:buNone/>
              <a:defRPr sz="1800">
                <a:solidFill>
                  <a:schemeClr val="lt1"/>
                </a:solidFill>
              </a:defRPr>
            </a:lvl8pPr>
            <a:lvl9pPr lvl="8" algn="ctr">
              <a:spcBef>
                <a:spcPts val="1600"/>
              </a:spcBef>
              <a:spcAft>
                <a:spcPts val="160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7"/>
        <p:cNvGrpSpPr/>
        <p:nvPr/>
      </p:nvGrpSpPr>
      <p:grpSpPr>
        <a:xfrm>
          <a:off x="0" y="0"/>
          <a:ext cx="0" cy="0"/>
          <a:chOff x="0" y="0"/>
          <a:chExt cx="0" cy="0"/>
        </a:xfrm>
      </p:grpSpPr>
      <p:sp>
        <p:nvSpPr>
          <p:cNvPr id="48" name="Google Shape;48;p4"/>
          <p:cNvSpPr txBox="1">
            <a:spLocks noGrp="1"/>
          </p:cNvSpPr>
          <p:nvPr>
            <p:ph type="title"/>
          </p:nvPr>
        </p:nvSpPr>
        <p:spPr>
          <a:xfrm>
            <a:off x="713225" y="539500"/>
            <a:ext cx="7717500" cy="4782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9" name="Google Shape;49;p4"/>
          <p:cNvSpPr txBox="1">
            <a:spLocks noGrp="1"/>
          </p:cNvSpPr>
          <p:nvPr>
            <p:ph type="body" idx="1"/>
          </p:nvPr>
        </p:nvSpPr>
        <p:spPr>
          <a:xfrm>
            <a:off x="713225" y="1224397"/>
            <a:ext cx="7717500" cy="3447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2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2">
  <p:cSld name="CUSTOM_19">
    <p:bg>
      <p:bgPr>
        <a:solidFill>
          <a:schemeClr val="lt2"/>
        </a:solidFill>
        <a:effectLst/>
      </p:bgPr>
    </p:bg>
    <p:spTree>
      <p:nvGrpSpPr>
        <p:cNvPr id="1" name="Shape 129"/>
        <p:cNvGrpSpPr/>
        <p:nvPr/>
      </p:nvGrpSpPr>
      <p:grpSpPr>
        <a:xfrm>
          <a:off x="0" y="0"/>
          <a:ext cx="0" cy="0"/>
          <a:chOff x="0" y="0"/>
          <a:chExt cx="0" cy="0"/>
        </a:xfrm>
      </p:grpSpPr>
      <p:grpSp>
        <p:nvGrpSpPr>
          <p:cNvPr id="130" name="Google Shape;130;p13"/>
          <p:cNvGrpSpPr/>
          <p:nvPr/>
        </p:nvGrpSpPr>
        <p:grpSpPr>
          <a:xfrm>
            <a:off x="-1932359" y="-1942776"/>
            <a:ext cx="12894369" cy="7831592"/>
            <a:chOff x="-1932359" y="-1942776"/>
            <a:chExt cx="12894369" cy="7831592"/>
          </a:xfrm>
        </p:grpSpPr>
        <p:sp>
          <p:nvSpPr>
            <p:cNvPr id="131" name="Google Shape;131;p13"/>
            <p:cNvSpPr/>
            <p:nvPr/>
          </p:nvSpPr>
          <p:spPr>
            <a:xfrm>
              <a:off x="-591489" y="-1942776"/>
              <a:ext cx="1501566" cy="1501566"/>
            </a:xfrm>
            <a:custGeom>
              <a:avLst/>
              <a:gdLst/>
              <a:ahLst/>
              <a:cxnLst/>
              <a:rect l="l" t="t" r="r" b="b"/>
              <a:pathLst>
                <a:path w="23218" h="23218" extrusionOk="0">
                  <a:moveTo>
                    <a:pt x="0" y="1"/>
                  </a:moveTo>
                  <a:lnTo>
                    <a:pt x="0" y="7239"/>
                  </a:lnTo>
                  <a:cubicBezTo>
                    <a:pt x="8840" y="7239"/>
                    <a:pt x="16012" y="14411"/>
                    <a:pt x="16012" y="23217"/>
                  </a:cubicBezTo>
                  <a:lnTo>
                    <a:pt x="23217" y="23217"/>
                  </a:lnTo>
                  <a:cubicBezTo>
                    <a:pt x="23217" y="10408"/>
                    <a:pt x="1281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7961242" y="2715845"/>
              <a:ext cx="1501501" cy="1503700"/>
            </a:xfrm>
            <a:custGeom>
              <a:avLst/>
              <a:gdLst/>
              <a:ahLst/>
              <a:cxnLst/>
              <a:rect l="l" t="t" r="r" b="b"/>
              <a:pathLst>
                <a:path w="23217" h="23251" extrusionOk="0">
                  <a:moveTo>
                    <a:pt x="0" y="0"/>
                  </a:moveTo>
                  <a:lnTo>
                    <a:pt x="0" y="7239"/>
                  </a:lnTo>
                  <a:cubicBezTo>
                    <a:pt x="8840" y="7239"/>
                    <a:pt x="16012" y="14411"/>
                    <a:pt x="16012" y="23250"/>
                  </a:cubicBezTo>
                  <a:lnTo>
                    <a:pt x="23217" y="23250"/>
                  </a:lnTo>
                  <a:cubicBezTo>
                    <a:pt x="23217" y="10441"/>
                    <a:pt x="12809"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5987097" y="-1341766"/>
              <a:ext cx="1503700" cy="1501566"/>
            </a:xfrm>
            <a:custGeom>
              <a:avLst/>
              <a:gdLst/>
              <a:ahLst/>
              <a:cxnLst/>
              <a:rect l="l" t="t" r="r" b="b"/>
              <a:pathLst>
                <a:path w="23251" h="23218" extrusionOk="0">
                  <a:moveTo>
                    <a:pt x="1" y="1"/>
                  </a:moveTo>
                  <a:lnTo>
                    <a:pt x="1" y="7206"/>
                  </a:lnTo>
                  <a:cubicBezTo>
                    <a:pt x="8840" y="7206"/>
                    <a:pt x="16012" y="14378"/>
                    <a:pt x="16012" y="23218"/>
                  </a:cubicBezTo>
                  <a:lnTo>
                    <a:pt x="23251" y="23218"/>
                  </a:lnTo>
                  <a:cubicBezTo>
                    <a:pt x="23184" y="10375"/>
                    <a:pt x="12810"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433093" y="1176450"/>
              <a:ext cx="1499432" cy="1501501"/>
            </a:xfrm>
            <a:custGeom>
              <a:avLst/>
              <a:gdLst/>
              <a:ahLst/>
              <a:cxnLst/>
              <a:rect l="l" t="t" r="r" b="b"/>
              <a:pathLst>
                <a:path w="23185" h="23217" extrusionOk="0">
                  <a:moveTo>
                    <a:pt x="1" y="0"/>
                  </a:moveTo>
                  <a:lnTo>
                    <a:pt x="1" y="7205"/>
                  </a:lnTo>
                  <a:cubicBezTo>
                    <a:pt x="8841" y="7205"/>
                    <a:pt x="16012" y="14377"/>
                    <a:pt x="16012" y="23217"/>
                  </a:cubicBezTo>
                  <a:lnTo>
                    <a:pt x="23184" y="23217"/>
                  </a:lnTo>
                  <a:cubicBezTo>
                    <a:pt x="23184" y="10374"/>
                    <a:pt x="1281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2772438" y="4385115"/>
              <a:ext cx="1501501" cy="1503700"/>
            </a:xfrm>
            <a:custGeom>
              <a:avLst/>
              <a:gdLst/>
              <a:ahLst/>
              <a:cxnLst/>
              <a:rect l="l" t="t" r="r" b="b"/>
              <a:pathLst>
                <a:path w="23217" h="23251" extrusionOk="0">
                  <a:moveTo>
                    <a:pt x="0" y="0"/>
                  </a:moveTo>
                  <a:lnTo>
                    <a:pt x="0" y="7239"/>
                  </a:lnTo>
                  <a:cubicBezTo>
                    <a:pt x="8840" y="7239"/>
                    <a:pt x="16012" y="14410"/>
                    <a:pt x="16012" y="23250"/>
                  </a:cubicBezTo>
                  <a:lnTo>
                    <a:pt x="23217" y="23250"/>
                  </a:lnTo>
                  <a:cubicBezTo>
                    <a:pt x="23217" y="10441"/>
                    <a:pt x="1280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443957" y="-443511"/>
              <a:ext cx="1499432" cy="1499432"/>
            </a:xfrm>
            <a:custGeom>
              <a:avLst/>
              <a:gdLst/>
              <a:ahLst/>
              <a:cxnLst/>
              <a:rect l="l" t="t" r="r" b="b"/>
              <a:pathLst>
                <a:path w="23185" h="23185" extrusionOk="0">
                  <a:moveTo>
                    <a:pt x="1" y="1"/>
                  </a:moveTo>
                  <a:cubicBezTo>
                    <a:pt x="1" y="12810"/>
                    <a:pt x="10408" y="23184"/>
                    <a:pt x="23184" y="23184"/>
                  </a:cubicBezTo>
                  <a:lnTo>
                    <a:pt x="23184" y="15979"/>
                  </a:lnTo>
                  <a:cubicBezTo>
                    <a:pt x="23164" y="15979"/>
                    <a:pt x="23143" y="15979"/>
                    <a:pt x="23123" y="15979"/>
                  </a:cubicBezTo>
                  <a:cubicBezTo>
                    <a:pt x="14345" y="15979"/>
                    <a:pt x="7206" y="8820"/>
                    <a:pt x="7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533450" y="2487245"/>
              <a:ext cx="1499367" cy="1499367"/>
            </a:xfrm>
            <a:custGeom>
              <a:avLst/>
              <a:gdLst/>
              <a:ahLst/>
              <a:cxnLst/>
              <a:rect l="l" t="t" r="r" b="b"/>
              <a:pathLst>
                <a:path w="23184" h="23184" extrusionOk="0">
                  <a:moveTo>
                    <a:pt x="1" y="0"/>
                  </a:moveTo>
                  <a:cubicBezTo>
                    <a:pt x="1" y="12809"/>
                    <a:pt x="10408" y="23184"/>
                    <a:pt x="23184" y="23184"/>
                  </a:cubicBezTo>
                  <a:lnTo>
                    <a:pt x="23184" y="15978"/>
                  </a:lnTo>
                  <a:cubicBezTo>
                    <a:pt x="23163" y="15978"/>
                    <a:pt x="23143" y="15979"/>
                    <a:pt x="23123" y="15979"/>
                  </a:cubicBezTo>
                  <a:cubicBezTo>
                    <a:pt x="14344" y="15979"/>
                    <a:pt x="7206" y="8819"/>
                    <a:pt x="7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1932359" y="140940"/>
              <a:ext cx="1499367" cy="1499432"/>
            </a:xfrm>
            <a:custGeom>
              <a:avLst/>
              <a:gdLst/>
              <a:ahLst/>
              <a:cxnLst/>
              <a:rect l="l" t="t" r="r" b="b"/>
              <a:pathLst>
                <a:path w="23184" h="23185" extrusionOk="0">
                  <a:moveTo>
                    <a:pt x="1" y="1"/>
                  </a:moveTo>
                  <a:cubicBezTo>
                    <a:pt x="1" y="12810"/>
                    <a:pt x="10441" y="23184"/>
                    <a:pt x="23184" y="23184"/>
                  </a:cubicBezTo>
                  <a:lnTo>
                    <a:pt x="23184" y="15979"/>
                  </a:lnTo>
                  <a:cubicBezTo>
                    <a:pt x="23163" y="15979"/>
                    <a:pt x="23143" y="15979"/>
                    <a:pt x="23123" y="15979"/>
                  </a:cubicBezTo>
                  <a:cubicBezTo>
                    <a:pt x="14344" y="15979"/>
                    <a:pt x="7206" y="8820"/>
                    <a:pt x="7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7961242" y="4219443"/>
              <a:ext cx="1499367" cy="1499367"/>
            </a:xfrm>
            <a:custGeom>
              <a:avLst/>
              <a:gdLst/>
              <a:ahLst/>
              <a:cxnLst/>
              <a:rect l="l" t="t" r="r" b="b"/>
              <a:pathLst>
                <a:path w="23184" h="23184" extrusionOk="0">
                  <a:moveTo>
                    <a:pt x="15978" y="0"/>
                  </a:moveTo>
                  <a:cubicBezTo>
                    <a:pt x="16012" y="8773"/>
                    <a:pt x="8840" y="15945"/>
                    <a:pt x="0" y="15945"/>
                  </a:cubicBezTo>
                  <a:lnTo>
                    <a:pt x="0" y="23184"/>
                  </a:lnTo>
                  <a:cubicBezTo>
                    <a:pt x="12809" y="23184"/>
                    <a:pt x="23183" y="12743"/>
                    <a:pt x="23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5406452" y="4295642"/>
              <a:ext cx="1499367" cy="1499367"/>
            </a:xfrm>
            <a:custGeom>
              <a:avLst/>
              <a:gdLst/>
              <a:ahLst/>
              <a:cxnLst/>
              <a:rect l="l" t="t" r="r" b="b"/>
              <a:pathLst>
                <a:path w="23184" h="23184" extrusionOk="0">
                  <a:moveTo>
                    <a:pt x="15945" y="1"/>
                  </a:moveTo>
                  <a:cubicBezTo>
                    <a:pt x="16012" y="8807"/>
                    <a:pt x="8840" y="15979"/>
                    <a:pt x="1" y="15979"/>
                  </a:cubicBezTo>
                  <a:lnTo>
                    <a:pt x="1" y="23184"/>
                  </a:lnTo>
                  <a:cubicBezTo>
                    <a:pt x="12777" y="23184"/>
                    <a:pt x="23184" y="12743"/>
                    <a:pt x="23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9462643" y="-424198"/>
              <a:ext cx="1499367" cy="1499367"/>
            </a:xfrm>
            <a:custGeom>
              <a:avLst/>
              <a:gdLst/>
              <a:ahLst/>
              <a:cxnLst/>
              <a:rect l="l" t="t" r="r" b="b"/>
              <a:pathLst>
                <a:path w="23184" h="23184" extrusionOk="0">
                  <a:moveTo>
                    <a:pt x="15979" y="0"/>
                  </a:moveTo>
                  <a:cubicBezTo>
                    <a:pt x="15979" y="8740"/>
                    <a:pt x="8807" y="15945"/>
                    <a:pt x="1" y="15945"/>
                  </a:cubicBezTo>
                  <a:lnTo>
                    <a:pt x="1" y="23184"/>
                  </a:lnTo>
                  <a:cubicBezTo>
                    <a:pt x="12810" y="23184"/>
                    <a:pt x="23184" y="12743"/>
                    <a:pt x="23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1273107" y="4385115"/>
              <a:ext cx="1499432" cy="1499367"/>
            </a:xfrm>
            <a:custGeom>
              <a:avLst/>
              <a:gdLst/>
              <a:ahLst/>
              <a:cxnLst/>
              <a:rect l="l" t="t" r="r" b="b"/>
              <a:pathLst>
                <a:path w="23185" h="23184" extrusionOk="0">
                  <a:moveTo>
                    <a:pt x="23184" y="0"/>
                  </a:moveTo>
                  <a:cubicBezTo>
                    <a:pt x="10375" y="0"/>
                    <a:pt x="1" y="10441"/>
                    <a:pt x="1" y="23183"/>
                  </a:cubicBezTo>
                  <a:lnTo>
                    <a:pt x="7206" y="23183"/>
                  </a:lnTo>
                  <a:cubicBezTo>
                    <a:pt x="7206" y="14410"/>
                    <a:pt x="14378" y="7239"/>
                    <a:pt x="23184" y="7239"/>
                  </a:cubicBezTo>
                  <a:lnTo>
                    <a:pt x="231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7963377" y="606979"/>
              <a:ext cx="1499367" cy="1499367"/>
            </a:xfrm>
            <a:custGeom>
              <a:avLst/>
              <a:gdLst/>
              <a:ahLst/>
              <a:cxnLst/>
              <a:rect l="l" t="t" r="r" b="b"/>
              <a:pathLst>
                <a:path w="23184" h="23184" extrusionOk="0">
                  <a:moveTo>
                    <a:pt x="23184" y="0"/>
                  </a:moveTo>
                  <a:cubicBezTo>
                    <a:pt x="10375" y="0"/>
                    <a:pt x="0" y="10441"/>
                    <a:pt x="0" y="23183"/>
                  </a:cubicBezTo>
                  <a:lnTo>
                    <a:pt x="7206" y="23183"/>
                  </a:lnTo>
                  <a:cubicBezTo>
                    <a:pt x="7172" y="14410"/>
                    <a:pt x="14344" y="7239"/>
                    <a:pt x="23184" y="7239"/>
                  </a:cubicBezTo>
                  <a:lnTo>
                    <a:pt x="231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2693018" y="-970685"/>
              <a:ext cx="1501566" cy="1501566"/>
            </a:xfrm>
            <a:custGeom>
              <a:avLst/>
              <a:gdLst/>
              <a:ahLst/>
              <a:cxnLst/>
              <a:rect l="l" t="t" r="r" b="b"/>
              <a:pathLst>
                <a:path w="23218" h="23218" extrusionOk="0">
                  <a:moveTo>
                    <a:pt x="0" y="0"/>
                  </a:moveTo>
                  <a:cubicBezTo>
                    <a:pt x="34" y="12843"/>
                    <a:pt x="10475" y="23217"/>
                    <a:pt x="23217" y="23217"/>
                  </a:cubicBezTo>
                  <a:lnTo>
                    <a:pt x="23217" y="16012"/>
                  </a:lnTo>
                  <a:cubicBezTo>
                    <a:pt x="14377" y="16012"/>
                    <a:pt x="7206" y="8840"/>
                    <a:pt x="7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4192285" y="-964218"/>
              <a:ext cx="1499367" cy="1499367"/>
            </a:xfrm>
            <a:custGeom>
              <a:avLst/>
              <a:gdLst/>
              <a:ahLst/>
              <a:cxnLst/>
              <a:rect l="l" t="t" r="r" b="b"/>
              <a:pathLst>
                <a:path w="23184" h="23184" extrusionOk="0">
                  <a:moveTo>
                    <a:pt x="15979" y="1"/>
                  </a:moveTo>
                  <a:cubicBezTo>
                    <a:pt x="16012" y="8740"/>
                    <a:pt x="8840" y="15945"/>
                    <a:pt x="1" y="15945"/>
                  </a:cubicBezTo>
                  <a:lnTo>
                    <a:pt x="1" y="23184"/>
                  </a:lnTo>
                  <a:cubicBezTo>
                    <a:pt x="12810" y="23184"/>
                    <a:pt x="23184" y="12743"/>
                    <a:pt x="23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13"/>
          <p:cNvSpPr txBox="1">
            <a:spLocks noGrp="1"/>
          </p:cNvSpPr>
          <p:nvPr>
            <p:ph type="title"/>
          </p:nvPr>
        </p:nvSpPr>
        <p:spPr>
          <a:xfrm>
            <a:off x="3133650" y="1712700"/>
            <a:ext cx="4838700" cy="841800"/>
          </a:xfrm>
          <a:prstGeom prst="rect">
            <a:avLst/>
          </a:prstGeom>
        </p:spPr>
        <p:txBody>
          <a:bodyPr spcFirstLastPara="1" wrap="square" lIns="91425" tIns="91425" rIns="91425" bIns="91425" anchor="ctr" anchorCtr="0">
            <a:noAutofit/>
          </a:bodyPr>
          <a:lstStyle>
            <a:lvl1pPr lvl="0" rtl="0">
              <a:lnSpc>
                <a:spcPct val="75000"/>
              </a:lnSpc>
              <a:spcBef>
                <a:spcPts val="0"/>
              </a:spcBef>
              <a:spcAft>
                <a:spcPts val="0"/>
              </a:spcAft>
              <a:buClr>
                <a:schemeClr val="lt1"/>
              </a:buClr>
              <a:buSzPts val="3600"/>
              <a:buNone/>
              <a:defRPr sz="4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47" name="Google Shape;147;p13"/>
          <p:cNvSpPr txBox="1">
            <a:spLocks noGrp="1"/>
          </p:cNvSpPr>
          <p:nvPr>
            <p:ph type="title" idx="2" hasCustomPrompt="1"/>
          </p:nvPr>
        </p:nvSpPr>
        <p:spPr>
          <a:xfrm>
            <a:off x="1171650" y="1380951"/>
            <a:ext cx="1929900" cy="879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12000"/>
              <a:buNone/>
              <a:defRPr sz="48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148" name="Google Shape;148;p13"/>
          <p:cNvSpPr txBox="1">
            <a:spLocks noGrp="1"/>
          </p:cNvSpPr>
          <p:nvPr>
            <p:ph type="subTitle" idx="1"/>
          </p:nvPr>
        </p:nvSpPr>
        <p:spPr>
          <a:xfrm>
            <a:off x="3153429" y="3097425"/>
            <a:ext cx="3193800" cy="474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None/>
              <a:defRPr>
                <a:solidFill>
                  <a:schemeClr val="lt1"/>
                </a:solidFill>
              </a:defRPr>
            </a:lvl1pPr>
            <a:lvl2pPr lvl="1" algn="ctr" rtl="0">
              <a:spcBef>
                <a:spcPts val="1600"/>
              </a:spcBef>
              <a:spcAft>
                <a:spcPts val="0"/>
              </a:spcAft>
              <a:buClr>
                <a:schemeClr val="lt1"/>
              </a:buClr>
              <a:buSzPts val="1800"/>
              <a:buNone/>
              <a:defRPr sz="1800">
                <a:solidFill>
                  <a:schemeClr val="lt1"/>
                </a:solidFill>
              </a:defRPr>
            </a:lvl2pPr>
            <a:lvl3pPr lvl="2" algn="ctr" rtl="0">
              <a:spcBef>
                <a:spcPts val="1600"/>
              </a:spcBef>
              <a:spcAft>
                <a:spcPts val="0"/>
              </a:spcAft>
              <a:buClr>
                <a:schemeClr val="lt1"/>
              </a:buClr>
              <a:buSzPts val="1800"/>
              <a:buNone/>
              <a:defRPr sz="1800">
                <a:solidFill>
                  <a:schemeClr val="lt1"/>
                </a:solidFill>
              </a:defRPr>
            </a:lvl3pPr>
            <a:lvl4pPr lvl="3" algn="ctr" rtl="0">
              <a:spcBef>
                <a:spcPts val="1600"/>
              </a:spcBef>
              <a:spcAft>
                <a:spcPts val="0"/>
              </a:spcAft>
              <a:buClr>
                <a:schemeClr val="lt1"/>
              </a:buClr>
              <a:buSzPts val="1800"/>
              <a:buNone/>
              <a:defRPr sz="1800">
                <a:solidFill>
                  <a:schemeClr val="lt1"/>
                </a:solidFill>
              </a:defRPr>
            </a:lvl4pPr>
            <a:lvl5pPr lvl="4" algn="ctr" rtl="0">
              <a:spcBef>
                <a:spcPts val="1600"/>
              </a:spcBef>
              <a:spcAft>
                <a:spcPts val="0"/>
              </a:spcAft>
              <a:buClr>
                <a:schemeClr val="lt1"/>
              </a:buClr>
              <a:buSzPts val="1800"/>
              <a:buNone/>
              <a:defRPr sz="1800">
                <a:solidFill>
                  <a:schemeClr val="lt1"/>
                </a:solidFill>
              </a:defRPr>
            </a:lvl5pPr>
            <a:lvl6pPr lvl="5" algn="ctr" rtl="0">
              <a:spcBef>
                <a:spcPts val="1600"/>
              </a:spcBef>
              <a:spcAft>
                <a:spcPts val="0"/>
              </a:spcAft>
              <a:buClr>
                <a:schemeClr val="lt1"/>
              </a:buClr>
              <a:buSzPts val="1800"/>
              <a:buNone/>
              <a:defRPr sz="1800">
                <a:solidFill>
                  <a:schemeClr val="lt1"/>
                </a:solidFill>
              </a:defRPr>
            </a:lvl6pPr>
            <a:lvl7pPr lvl="6" algn="ctr" rtl="0">
              <a:spcBef>
                <a:spcPts val="1600"/>
              </a:spcBef>
              <a:spcAft>
                <a:spcPts val="0"/>
              </a:spcAft>
              <a:buClr>
                <a:schemeClr val="lt1"/>
              </a:buClr>
              <a:buSzPts val="1800"/>
              <a:buNone/>
              <a:defRPr sz="1800">
                <a:solidFill>
                  <a:schemeClr val="lt1"/>
                </a:solidFill>
              </a:defRPr>
            </a:lvl7pPr>
            <a:lvl8pPr lvl="7" algn="ctr" rtl="0">
              <a:spcBef>
                <a:spcPts val="1600"/>
              </a:spcBef>
              <a:spcAft>
                <a:spcPts val="0"/>
              </a:spcAft>
              <a:buClr>
                <a:schemeClr val="lt1"/>
              </a:buClr>
              <a:buSzPts val="1800"/>
              <a:buNone/>
              <a:defRPr sz="1800">
                <a:solidFill>
                  <a:schemeClr val="lt1"/>
                </a:solidFill>
              </a:defRPr>
            </a:lvl8pPr>
            <a:lvl9pPr lvl="8" algn="ctr" rtl="0">
              <a:spcBef>
                <a:spcPts val="1600"/>
              </a:spcBef>
              <a:spcAft>
                <a:spcPts val="160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354"/>
        <p:cNvGrpSpPr/>
        <p:nvPr/>
      </p:nvGrpSpPr>
      <p:grpSpPr>
        <a:xfrm>
          <a:off x="0" y="0"/>
          <a:ext cx="0" cy="0"/>
          <a:chOff x="0" y="0"/>
          <a:chExt cx="0" cy="0"/>
        </a:xfrm>
      </p:grpSpPr>
      <p:sp>
        <p:nvSpPr>
          <p:cNvPr id="355" name="Google Shape;355;p25"/>
          <p:cNvSpPr txBox="1">
            <a:spLocks noGrp="1"/>
          </p:cNvSpPr>
          <p:nvPr>
            <p:ph type="subTitle" idx="1"/>
          </p:nvPr>
        </p:nvSpPr>
        <p:spPr>
          <a:xfrm>
            <a:off x="4736450" y="2300302"/>
            <a:ext cx="2768700" cy="81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56" name="Google Shape;356;p25"/>
          <p:cNvSpPr txBox="1">
            <a:spLocks noGrp="1"/>
          </p:cNvSpPr>
          <p:nvPr>
            <p:ph type="title"/>
          </p:nvPr>
        </p:nvSpPr>
        <p:spPr>
          <a:xfrm>
            <a:off x="4736450" y="1709400"/>
            <a:ext cx="2898000" cy="8622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Font typeface="Roboto Condensed"/>
              <a:buNone/>
              <a:defRPr>
                <a:latin typeface="Roboto Condensed"/>
                <a:ea typeface="Roboto Condensed"/>
                <a:cs typeface="Roboto Condensed"/>
                <a:sym typeface="Roboto Condensed"/>
              </a:defRPr>
            </a:lvl2pPr>
            <a:lvl3pPr lvl="2">
              <a:spcBef>
                <a:spcPts val="0"/>
              </a:spcBef>
              <a:spcAft>
                <a:spcPts val="0"/>
              </a:spcAft>
              <a:buSzPts val="2800"/>
              <a:buFont typeface="Roboto Condensed"/>
              <a:buNone/>
              <a:defRPr>
                <a:latin typeface="Roboto Condensed"/>
                <a:ea typeface="Roboto Condensed"/>
                <a:cs typeface="Roboto Condensed"/>
                <a:sym typeface="Roboto Condensed"/>
              </a:defRPr>
            </a:lvl3pPr>
            <a:lvl4pPr lvl="3">
              <a:spcBef>
                <a:spcPts val="0"/>
              </a:spcBef>
              <a:spcAft>
                <a:spcPts val="0"/>
              </a:spcAft>
              <a:buSzPts val="2800"/>
              <a:buFont typeface="Roboto Condensed"/>
              <a:buNone/>
              <a:defRPr>
                <a:latin typeface="Roboto Condensed"/>
                <a:ea typeface="Roboto Condensed"/>
                <a:cs typeface="Roboto Condensed"/>
                <a:sym typeface="Roboto Condensed"/>
              </a:defRPr>
            </a:lvl4pPr>
            <a:lvl5pPr lvl="4">
              <a:spcBef>
                <a:spcPts val="0"/>
              </a:spcBef>
              <a:spcAft>
                <a:spcPts val="0"/>
              </a:spcAft>
              <a:buSzPts val="2800"/>
              <a:buFont typeface="Roboto Condensed"/>
              <a:buNone/>
              <a:defRPr>
                <a:latin typeface="Roboto Condensed"/>
                <a:ea typeface="Roboto Condensed"/>
                <a:cs typeface="Roboto Condensed"/>
                <a:sym typeface="Roboto Condensed"/>
              </a:defRPr>
            </a:lvl5pPr>
            <a:lvl6pPr lvl="5">
              <a:spcBef>
                <a:spcPts val="0"/>
              </a:spcBef>
              <a:spcAft>
                <a:spcPts val="0"/>
              </a:spcAft>
              <a:buSzPts val="2800"/>
              <a:buFont typeface="Roboto Condensed"/>
              <a:buNone/>
              <a:defRPr>
                <a:latin typeface="Roboto Condensed"/>
                <a:ea typeface="Roboto Condensed"/>
                <a:cs typeface="Roboto Condensed"/>
                <a:sym typeface="Roboto Condensed"/>
              </a:defRPr>
            </a:lvl6pPr>
            <a:lvl7pPr lvl="6">
              <a:spcBef>
                <a:spcPts val="0"/>
              </a:spcBef>
              <a:spcAft>
                <a:spcPts val="0"/>
              </a:spcAft>
              <a:buSzPts val="2800"/>
              <a:buFont typeface="Roboto Condensed"/>
              <a:buNone/>
              <a:defRPr>
                <a:latin typeface="Roboto Condensed"/>
                <a:ea typeface="Roboto Condensed"/>
                <a:cs typeface="Roboto Condensed"/>
                <a:sym typeface="Roboto Condensed"/>
              </a:defRPr>
            </a:lvl7pPr>
            <a:lvl8pPr lvl="7">
              <a:spcBef>
                <a:spcPts val="0"/>
              </a:spcBef>
              <a:spcAft>
                <a:spcPts val="0"/>
              </a:spcAft>
              <a:buSzPts val="2800"/>
              <a:buFont typeface="Roboto Condensed"/>
              <a:buNone/>
              <a:defRPr>
                <a:latin typeface="Roboto Condensed"/>
                <a:ea typeface="Roboto Condensed"/>
                <a:cs typeface="Roboto Condensed"/>
                <a:sym typeface="Roboto Condensed"/>
              </a:defRPr>
            </a:lvl8pPr>
            <a:lvl9pPr lvl="8">
              <a:spcBef>
                <a:spcPts val="0"/>
              </a:spcBef>
              <a:spcAft>
                <a:spcPts val="0"/>
              </a:spcAft>
              <a:buSzPts val="2800"/>
              <a:buFont typeface="Roboto Condensed"/>
              <a:buNone/>
              <a:defRPr>
                <a:latin typeface="Roboto Condensed"/>
                <a:ea typeface="Roboto Condensed"/>
                <a:cs typeface="Roboto Condensed"/>
                <a:sym typeface="Roboto Condensed"/>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Proxima Nova"/>
              <a:buNone/>
              <a:defRPr sz="2800" b="1">
                <a:solidFill>
                  <a:schemeClr val="lt2"/>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b="1">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b="1">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b="1">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b="1">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b="1">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b="1">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b="1">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b="1">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8" r:id="rId4"/>
    <p:sldLayoutId id="2147483659" r:id="rId5"/>
    <p:sldLayoutId id="2147483671"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15:clr>
            <a:srgbClr val="EA4335"/>
          </p15:clr>
        </p15:guide>
        <p15:guide id="3" pos="5760">
          <p15:clr>
            <a:srgbClr val="EA4335"/>
          </p15:clr>
        </p15:guide>
        <p15:guide id="4" pos="449">
          <p15:clr>
            <a:srgbClr val="EA4335"/>
          </p15:clr>
        </p15:guide>
        <p15:guide id="5" pos="5311">
          <p15:clr>
            <a:srgbClr val="EA4335"/>
          </p15:clr>
        </p15:guide>
        <p15:guide id="6" orient="horz" pos="1620">
          <p15:clr>
            <a:srgbClr val="EA4335"/>
          </p15:clr>
        </p15:guide>
        <p15:guide id="7" orient="horz" pos="340">
          <p15:clr>
            <a:srgbClr val="EA4335"/>
          </p15:clr>
        </p15:guide>
        <p15:guide id="8" orient="horz">
          <p15:clr>
            <a:srgbClr val="EA4335"/>
          </p15:clr>
        </p15:guide>
        <p15:guide id="9" orient="horz" pos="2897">
          <p15:clr>
            <a:srgbClr val="EA4335"/>
          </p15:clr>
        </p15:guide>
        <p15:guide id="10" orient="horz" pos="3237">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0.jp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31"/>
          <p:cNvSpPr txBox="1">
            <a:spLocks noGrp="1"/>
          </p:cNvSpPr>
          <p:nvPr>
            <p:ph type="ctrTitle"/>
          </p:nvPr>
        </p:nvSpPr>
        <p:spPr>
          <a:xfrm>
            <a:off x="1617521" y="822750"/>
            <a:ext cx="5908958" cy="174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sz="4800" dirty="0">
                <a:latin typeface="黑体" panose="02010609060101010101" pitchFamily="49" charset="-122"/>
                <a:ea typeface="黑体" panose="02010609060101010101" pitchFamily="49" charset="-122"/>
              </a:rPr>
              <a:t>光计算课题研究报告</a:t>
            </a:r>
            <a:endParaRPr sz="4800" dirty="0">
              <a:latin typeface="黑体" panose="02010609060101010101" pitchFamily="49" charset="-122"/>
              <a:ea typeface="黑体" panose="02010609060101010101" pitchFamily="49" charset="-122"/>
            </a:endParaRPr>
          </a:p>
        </p:txBody>
      </p:sp>
      <p:sp>
        <p:nvSpPr>
          <p:cNvPr id="399" name="Google Shape;399;p31"/>
          <p:cNvSpPr txBox="1">
            <a:spLocks noGrp="1"/>
          </p:cNvSpPr>
          <p:nvPr>
            <p:ph type="subTitle" idx="1"/>
          </p:nvPr>
        </p:nvSpPr>
        <p:spPr>
          <a:xfrm>
            <a:off x="1742212" y="2875350"/>
            <a:ext cx="54861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ltLang="zh-CN" sz="2000">
                <a:solidFill>
                  <a:schemeClr val="lt2"/>
                </a:solidFill>
                <a:latin typeface="思源黑体 CN" panose="020B0500000000000000" pitchFamily="34" charset="-122"/>
                <a:ea typeface="思源黑体 CN" panose="020B0500000000000000" pitchFamily="34" charset="-122"/>
              </a:rPr>
              <a:t>PPT</a:t>
            </a:r>
            <a:endParaRPr sz="2000" dirty="0">
              <a:solidFill>
                <a:schemeClr val="lt2"/>
              </a:solidFill>
              <a:latin typeface="思源黑体 CN" panose="020B0500000000000000" pitchFamily="34" charset="-122"/>
              <a:ea typeface="思源黑体 CN" panose="020B0500000000000000"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36"/>
          <p:cNvSpPr txBox="1">
            <a:spLocks noGrp="1"/>
          </p:cNvSpPr>
          <p:nvPr>
            <p:ph type="title"/>
          </p:nvPr>
        </p:nvSpPr>
        <p:spPr>
          <a:xfrm>
            <a:off x="2104021" y="2027822"/>
            <a:ext cx="5896036"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sz="4400" dirty="0">
                <a:latin typeface="黑体" panose="02010609060101010101" pitchFamily="49" charset="-122"/>
                <a:ea typeface="黑体" panose="02010609060101010101" pitchFamily="49" charset="-122"/>
              </a:rPr>
              <a:t>光计算应用及发展现状</a:t>
            </a:r>
            <a:endParaRPr sz="4400" dirty="0">
              <a:solidFill>
                <a:schemeClr val="lt1"/>
              </a:solidFill>
              <a:latin typeface="黑体" panose="02010609060101010101" pitchFamily="49" charset="-122"/>
              <a:ea typeface="黑体" panose="02010609060101010101" pitchFamily="49" charset="-122"/>
            </a:endParaRPr>
          </a:p>
        </p:txBody>
      </p:sp>
      <p:sp>
        <p:nvSpPr>
          <p:cNvPr id="459" name="Google Shape;459;p36"/>
          <p:cNvSpPr txBox="1">
            <a:spLocks noGrp="1"/>
          </p:cNvSpPr>
          <p:nvPr>
            <p:ph type="title" idx="2"/>
          </p:nvPr>
        </p:nvSpPr>
        <p:spPr>
          <a:xfrm>
            <a:off x="243394" y="1990322"/>
            <a:ext cx="1929900" cy="87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03.</a:t>
            </a:r>
            <a:endParaRPr dirty="0"/>
          </a:p>
        </p:txBody>
      </p:sp>
    </p:spTree>
    <p:extLst>
      <p:ext uri="{BB962C8B-B14F-4D97-AF65-F5344CB8AC3E}">
        <p14:creationId xmlns:p14="http://schemas.microsoft.com/office/powerpoint/2010/main" val="2450890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4700"/>
            <a:ext cx="491536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光计算的应用</a:t>
            </a:r>
            <a:endParaRPr dirty="0">
              <a:solidFill>
                <a:schemeClr val="tx1">
                  <a:lumMod val="50000"/>
                </a:schemeClr>
              </a:solidFill>
              <a:latin typeface="黑体" panose="02010609060101010101" pitchFamily="49" charset="-122"/>
              <a:ea typeface="黑体" panose="02010609060101010101" pitchFamily="49" charset="-122"/>
            </a:endParaRPr>
          </a:p>
        </p:txBody>
      </p:sp>
      <p:sp>
        <p:nvSpPr>
          <p:cNvPr id="11" name="文本框 10">
            <a:extLst>
              <a:ext uri="{FF2B5EF4-FFF2-40B4-BE49-F238E27FC236}">
                <a16:creationId xmlns:a16="http://schemas.microsoft.com/office/drawing/2014/main" id="{6D9289D6-22DE-4D90-8E51-FE77804D67E5}"/>
              </a:ext>
            </a:extLst>
          </p:cNvPr>
          <p:cNvSpPr txBox="1"/>
          <p:nvPr/>
        </p:nvSpPr>
        <p:spPr>
          <a:xfrm>
            <a:off x="433493" y="1226229"/>
            <a:ext cx="4287520" cy="1061637"/>
          </a:xfrm>
          <a:prstGeom prst="rect">
            <a:avLst/>
          </a:prstGeom>
          <a:noFill/>
        </p:spPr>
        <p:txBody>
          <a:bodyPr wrap="square" rtlCol="0">
            <a:spAutoFit/>
          </a:bodyPr>
          <a:lstStyle/>
          <a:p>
            <a:pPr algn="ctr">
              <a:lnSpc>
                <a:spcPct val="150000"/>
              </a:lnSpc>
            </a:pPr>
            <a:r>
              <a:rPr lang="zh-CN" altLang="en-US" b="1" dirty="0">
                <a:solidFill>
                  <a:srgbClr val="CC0000"/>
                </a:solidFill>
              </a:rPr>
              <a:t>基于微环的全光学脉冲光子芯片</a:t>
            </a:r>
            <a:endParaRPr lang="en-US" altLang="zh-CN" b="1" dirty="0">
              <a:solidFill>
                <a:srgbClr val="CC0000"/>
              </a:solidFill>
            </a:endParaRPr>
          </a:p>
          <a:p>
            <a:pPr>
              <a:lnSpc>
                <a:spcPct val="120000"/>
              </a:lnSpc>
            </a:pPr>
            <a:r>
              <a:rPr lang="en-US" altLang="zh-CN" sz="1200" dirty="0">
                <a:solidFill>
                  <a:srgbClr val="333333"/>
                </a:solidFill>
                <a:latin typeface="思源黑体 CN" panose="020B0500000000000000" pitchFamily="34" charset="-122"/>
                <a:ea typeface="思源黑体 CN" panose="020B0500000000000000" pitchFamily="34" charset="-122"/>
              </a:rPr>
              <a:t>2019</a:t>
            </a:r>
            <a:r>
              <a:rPr lang="zh-CN" altLang="en-US" sz="1200" dirty="0">
                <a:solidFill>
                  <a:srgbClr val="333333"/>
                </a:solidFill>
                <a:latin typeface="思源黑体 CN" panose="020B0500000000000000" pitchFamily="34" charset="-122"/>
                <a:ea typeface="思源黑体 CN" panose="020B0500000000000000" pitchFamily="34" charset="-122"/>
              </a:rPr>
              <a:t>年</a:t>
            </a:r>
            <a:r>
              <a:rPr lang="en-US" altLang="zh-CN" sz="1200" dirty="0">
                <a:solidFill>
                  <a:srgbClr val="333333"/>
                </a:solidFill>
                <a:latin typeface="思源黑体 CN" panose="020B0500000000000000" pitchFamily="34" charset="-122"/>
                <a:ea typeface="思源黑体 CN" panose="020B0500000000000000" pitchFamily="34" charset="-122"/>
              </a:rPr>
              <a:t>5</a:t>
            </a:r>
            <a:r>
              <a:rPr lang="zh-CN" altLang="en-US" sz="1200" dirty="0">
                <a:solidFill>
                  <a:srgbClr val="333333"/>
                </a:solidFill>
                <a:latin typeface="思源黑体 CN" panose="020B0500000000000000" pitchFamily="34" charset="-122"/>
                <a:ea typeface="思源黑体 CN" panose="020B0500000000000000" pitchFamily="34" charset="-122"/>
              </a:rPr>
              <a:t>月，一种基于相变材料加级联微环结构的全光学神经网络芯片由德国明斯特大学费尔德曼</a:t>
            </a:r>
            <a:r>
              <a:rPr lang="en-US" altLang="zh-CN" sz="1200" dirty="0">
                <a:solidFill>
                  <a:srgbClr val="333333"/>
                </a:solidFill>
                <a:latin typeface="思源黑体 CN" panose="020B0500000000000000" pitchFamily="34" charset="-122"/>
                <a:ea typeface="思源黑体 CN" panose="020B0500000000000000" pitchFamily="34" charset="-122"/>
              </a:rPr>
              <a:t>(Feldmann)</a:t>
            </a:r>
            <a:r>
              <a:rPr lang="zh-CN" altLang="en-US" sz="1200" dirty="0">
                <a:solidFill>
                  <a:srgbClr val="333333"/>
                </a:solidFill>
                <a:latin typeface="思源黑体 CN" panose="020B0500000000000000" pitchFamily="34" charset="-122"/>
                <a:ea typeface="思源黑体 CN" panose="020B0500000000000000" pitchFamily="34" charset="-122"/>
              </a:rPr>
              <a:t>等人提出，该芯片可实现简单的英文字母识别。</a:t>
            </a:r>
            <a:endParaRPr lang="en-US" altLang="zh-CN" sz="1200" dirty="0">
              <a:solidFill>
                <a:srgbClr val="333333"/>
              </a:solidFill>
              <a:latin typeface="思源黑体 CN" panose="020B0500000000000000" pitchFamily="34" charset="-122"/>
              <a:ea typeface="思源黑体 CN" panose="020B0500000000000000" pitchFamily="34" charset="-122"/>
            </a:endParaRPr>
          </a:p>
        </p:txBody>
      </p:sp>
      <p:sp>
        <p:nvSpPr>
          <p:cNvPr id="18" name="Google Shape;415;p33">
            <a:extLst>
              <a:ext uri="{FF2B5EF4-FFF2-40B4-BE49-F238E27FC236}">
                <a16:creationId xmlns:a16="http://schemas.microsoft.com/office/drawing/2014/main" id="{69BF7E34-A5C6-4ECF-B8A4-3DC69146F8F5}"/>
              </a:ext>
            </a:extLst>
          </p:cNvPr>
          <p:cNvSpPr txBox="1">
            <a:spLocks/>
          </p:cNvSpPr>
          <p:nvPr/>
        </p:nvSpPr>
        <p:spPr>
          <a:xfrm>
            <a:off x="4775201" y="819669"/>
            <a:ext cx="3935306" cy="151713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150000"/>
              </a:lnSpc>
            </a:pPr>
            <a:r>
              <a:rPr lang="en-US" altLang="zh-CN" b="1" dirty="0">
                <a:solidFill>
                  <a:srgbClr val="CC0000"/>
                </a:solidFill>
              </a:rPr>
              <a:t>Envise—</a:t>
            </a:r>
            <a:r>
              <a:rPr lang="zh-CN" altLang="en-US" b="1" dirty="0">
                <a:solidFill>
                  <a:srgbClr val="CC0000"/>
                </a:solidFill>
              </a:rPr>
              <a:t>首个通用</a:t>
            </a:r>
            <a:r>
              <a:rPr lang="en-US" altLang="zh-CN" b="1" dirty="0">
                <a:solidFill>
                  <a:srgbClr val="CC0000"/>
                </a:solidFill>
              </a:rPr>
              <a:t>AI</a:t>
            </a:r>
            <a:r>
              <a:rPr lang="zh-CN" altLang="en-US" b="1" dirty="0">
                <a:solidFill>
                  <a:srgbClr val="CC0000"/>
                </a:solidFill>
              </a:rPr>
              <a:t>光子加速器</a:t>
            </a:r>
            <a:endParaRPr lang="en-US" altLang="zh-CN" b="1" dirty="0">
              <a:solidFill>
                <a:srgbClr val="CC0000"/>
              </a:solidFill>
            </a:endParaRPr>
          </a:p>
          <a:p>
            <a:pPr>
              <a:lnSpc>
                <a:spcPct val="120000"/>
              </a:lnSpc>
            </a:pPr>
            <a:r>
              <a:rPr lang="zh-CN" altLang="en-US" sz="1200" dirty="0">
                <a:solidFill>
                  <a:srgbClr val="333333"/>
                </a:solidFill>
                <a:latin typeface="思源黑体 CN" panose="020B0500000000000000" pitchFamily="34" charset="-122"/>
                <a:ea typeface="思源黑体 CN" panose="020B0500000000000000" pitchFamily="34" charset="-122"/>
              </a:rPr>
              <a:t>专注于</a:t>
            </a:r>
            <a:r>
              <a:rPr lang="en-US" altLang="zh-CN" sz="1200" dirty="0">
                <a:solidFill>
                  <a:srgbClr val="333333"/>
                </a:solidFill>
                <a:latin typeface="思源黑体 CN" panose="020B0500000000000000" pitchFamily="34" charset="-122"/>
                <a:ea typeface="思源黑体 CN" panose="020B0500000000000000" pitchFamily="34" charset="-122"/>
              </a:rPr>
              <a:t>AI</a:t>
            </a:r>
            <a:r>
              <a:rPr lang="zh-CN" altLang="en-US" sz="1200" dirty="0">
                <a:solidFill>
                  <a:srgbClr val="333333"/>
                </a:solidFill>
                <a:latin typeface="思源黑体 CN" panose="020B0500000000000000" pitchFamily="34" charset="-122"/>
                <a:ea typeface="思源黑体 CN" panose="020B0500000000000000" pitchFamily="34" charset="-122"/>
              </a:rPr>
              <a:t>光子芯片的初创公司</a:t>
            </a:r>
            <a:r>
              <a:rPr lang="en-US" altLang="zh-CN" sz="1200" dirty="0" err="1">
                <a:solidFill>
                  <a:srgbClr val="333333"/>
                </a:solidFill>
                <a:latin typeface="思源黑体 CN" panose="020B0500000000000000" pitchFamily="34" charset="-122"/>
                <a:ea typeface="思源黑体 CN" panose="020B0500000000000000" pitchFamily="34" charset="-122"/>
              </a:rPr>
              <a:t>Lightmatter</a:t>
            </a:r>
            <a:r>
              <a:rPr lang="zh-CN" altLang="en-US" sz="1200" dirty="0">
                <a:solidFill>
                  <a:srgbClr val="333333"/>
                </a:solidFill>
                <a:latin typeface="思源黑体 CN" panose="020B0500000000000000" pitchFamily="34" charset="-122"/>
                <a:ea typeface="思源黑体 CN" panose="020B0500000000000000" pitchFamily="34" charset="-122"/>
              </a:rPr>
              <a:t>在今年推出了</a:t>
            </a:r>
            <a:r>
              <a:rPr lang="en-US" altLang="zh-CN" sz="1200" dirty="0">
                <a:solidFill>
                  <a:srgbClr val="333333"/>
                </a:solidFill>
                <a:latin typeface="思源黑体 CN" panose="020B0500000000000000" pitchFamily="34" charset="-122"/>
                <a:ea typeface="思源黑体 CN" panose="020B0500000000000000" pitchFamily="34" charset="-122"/>
              </a:rPr>
              <a:t>Envise</a:t>
            </a:r>
            <a:r>
              <a:rPr lang="zh-CN" altLang="en-US" sz="1200" dirty="0">
                <a:solidFill>
                  <a:srgbClr val="333333"/>
                </a:solidFill>
                <a:latin typeface="思源黑体 CN" panose="020B0500000000000000" pitchFamily="34" charset="-122"/>
                <a:ea typeface="思源黑体 CN" panose="020B0500000000000000" pitchFamily="34" charset="-122"/>
              </a:rPr>
              <a:t>，首个通用</a:t>
            </a:r>
            <a:r>
              <a:rPr lang="en-US" altLang="zh-CN" sz="1200" dirty="0">
                <a:solidFill>
                  <a:srgbClr val="333333"/>
                </a:solidFill>
                <a:latin typeface="思源黑体 CN" panose="020B0500000000000000" pitchFamily="34" charset="-122"/>
                <a:ea typeface="思源黑体 CN" panose="020B0500000000000000" pitchFamily="34" charset="-122"/>
              </a:rPr>
              <a:t>AI</a:t>
            </a:r>
            <a:r>
              <a:rPr lang="zh-CN" altLang="en-US" sz="1200" dirty="0">
                <a:solidFill>
                  <a:srgbClr val="333333"/>
                </a:solidFill>
                <a:latin typeface="思源黑体 CN" panose="020B0500000000000000" pitchFamily="34" charset="-122"/>
                <a:ea typeface="思源黑体 CN" panose="020B0500000000000000" pitchFamily="34" charset="-122"/>
              </a:rPr>
              <a:t>光子加速器。该加速器结合了光电系统，从他们的芯片构造中可以看出，除了光子核以外，还包含了图形处理器、</a:t>
            </a:r>
            <a:r>
              <a:rPr lang="en-US" altLang="zh-CN" sz="1200" dirty="0">
                <a:solidFill>
                  <a:srgbClr val="333333"/>
                </a:solidFill>
                <a:latin typeface="思源黑体 CN" panose="020B0500000000000000" pitchFamily="34" charset="-122"/>
                <a:ea typeface="思源黑体 CN" panose="020B0500000000000000" pitchFamily="34" charset="-122"/>
              </a:rPr>
              <a:t>RISC</a:t>
            </a:r>
            <a:r>
              <a:rPr lang="zh-CN" altLang="en-US" sz="1200" dirty="0">
                <a:solidFill>
                  <a:srgbClr val="333333"/>
                </a:solidFill>
                <a:latin typeface="思源黑体 CN" panose="020B0500000000000000" pitchFamily="34" charset="-122"/>
                <a:ea typeface="思源黑体 CN" panose="020B0500000000000000" pitchFamily="34" charset="-122"/>
              </a:rPr>
              <a:t>核心和</a:t>
            </a:r>
            <a:r>
              <a:rPr lang="en-US" altLang="zh-CN" sz="1200" dirty="0">
                <a:solidFill>
                  <a:srgbClr val="333333"/>
                </a:solidFill>
                <a:latin typeface="思源黑体 CN" panose="020B0500000000000000" pitchFamily="34" charset="-122"/>
                <a:ea typeface="思源黑体 CN" panose="020B0500000000000000" pitchFamily="34" charset="-122"/>
              </a:rPr>
              <a:t>SRAM</a:t>
            </a:r>
            <a:r>
              <a:rPr lang="zh-CN" altLang="en-US" sz="1200" dirty="0">
                <a:solidFill>
                  <a:srgbClr val="333333"/>
                </a:solidFill>
                <a:latin typeface="思源黑体 CN" panose="020B0500000000000000" pitchFamily="34" charset="-122"/>
                <a:ea typeface="思源黑体 CN" panose="020B0500000000000000" pitchFamily="34" charset="-122"/>
              </a:rPr>
              <a:t>。</a:t>
            </a:r>
            <a:endParaRPr lang="en-US" altLang="zh-CN" sz="1200" dirty="0">
              <a:solidFill>
                <a:srgbClr val="333333"/>
              </a:solidFill>
              <a:latin typeface="思源黑体 CN" panose="020B0500000000000000" pitchFamily="34" charset="-122"/>
              <a:ea typeface="思源黑体 CN" panose="020B0500000000000000" pitchFamily="34" charset="-122"/>
            </a:endParaRPr>
          </a:p>
        </p:txBody>
      </p:sp>
      <p:pic>
        <p:nvPicPr>
          <p:cNvPr id="13" name="图片 12">
            <a:extLst>
              <a:ext uri="{FF2B5EF4-FFF2-40B4-BE49-F238E27FC236}">
                <a16:creationId xmlns:a16="http://schemas.microsoft.com/office/drawing/2014/main" id="{35C64D48-6501-45AF-B60A-FFEB2306BC38}"/>
              </a:ext>
            </a:extLst>
          </p:cNvPr>
          <p:cNvPicPr>
            <a:picLocks noChangeAspect="1"/>
          </p:cNvPicPr>
          <p:nvPr/>
        </p:nvPicPr>
        <p:blipFill>
          <a:blip r:embed="rId3"/>
          <a:stretch>
            <a:fillRect/>
          </a:stretch>
        </p:blipFill>
        <p:spPr>
          <a:xfrm>
            <a:off x="5096934" y="2287866"/>
            <a:ext cx="3291839" cy="2596843"/>
          </a:xfrm>
          <a:prstGeom prst="rect">
            <a:avLst/>
          </a:prstGeom>
        </p:spPr>
      </p:pic>
      <p:grpSp>
        <p:nvGrpSpPr>
          <p:cNvPr id="2" name="组合 1">
            <a:extLst>
              <a:ext uri="{FF2B5EF4-FFF2-40B4-BE49-F238E27FC236}">
                <a16:creationId xmlns:a16="http://schemas.microsoft.com/office/drawing/2014/main" id="{EA1821A1-14F0-4649-9D5C-DED2DA044AC7}"/>
              </a:ext>
            </a:extLst>
          </p:cNvPr>
          <p:cNvGrpSpPr/>
          <p:nvPr/>
        </p:nvGrpSpPr>
        <p:grpSpPr>
          <a:xfrm>
            <a:off x="765872" y="2417348"/>
            <a:ext cx="3622762" cy="1980725"/>
            <a:chOff x="677820" y="2065135"/>
            <a:chExt cx="3622762" cy="1980725"/>
          </a:xfrm>
        </p:grpSpPr>
        <p:pic>
          <p:nvPicPr>
            <p:cNvPr id="22" name="图片 21">
              <a:extLst>
                <a:ext uri="{FF2B5EF4-FFF2-40B4-BE49-F238E27FC236}">
                  <a16:creationId xmlns:a16="http://schemas.microsoft.com/office/drawing/2014/main" id="{505A1625-F3FB-4897-A376-5ABB7A7A16AD}"/>
                </a:ext>
              </a:extLst>
            </p:cNvPr>
            <p:cNvPicPr>
              <a:picLocks noChangeAspect="1"/>
            </p:cNvPicPr>
            <p:nvPr/>
          </p:nvPicPr>
          <p:blipFill>
            <a:blip r:embed="rId4"/>
            <a:stretch>
              <a:fillRect/>
            </a:stretch>
          </p:blipFill>
          <p:spPr>
            <a:xfrm>
              <a:off x="677820" y="2295427"/>
              <a:ext cx="3622762" cy="1750433"/>
            </a:xfrm>
            <a:prstGeom prst="rect">
              <a:avLst/>
            </a:prstGeom>
          </p:spPr>
        </p:pic>
        <p:sp>
          <p:nvSpPr>
            <p:cNvPr id="23" name="文本框 22">
              <a:extLst>
                <a:ext uri="{FF2B5EF4-FFF2-40B4-BE49-F238E27FC236}">
                  <a16:creationId xmlns:a16="http://schemas.microsoft.com/office/drawing/2014/main" id="{9A3DB40B-4A69-419E-A7BD-2C630FD25576}"/>
                </a:ext>
              </a:extLst>
            </p:cNvPr>
            <p:cNvSpPr txBox="1"/>
            <p:nvPr/>
          </p:nvSpPr>
          <p:spPr>
            <a:xfrm>
              <a:off x="1481553" y="2065135"/>
              <a:ext cx="2015295" cy="246221"/>
            </a:xfrm>
            <a:prstGeom prst="rect">
              <a:avLst/>
            </a:prstGeom>
            <a:noFill/>
          </p:spPr>
          <p:txBody>
            <a:bodyPr wrap="none" rtlCol="0">
              <a:spAutoFit/>
            </a:bodyPr>
            <a:lstStyle/>
            <a:p>
              <a:r>
                <a:rPr lang="zh-CN" altLang="en-US" sz="1000" b="0" i="0" dirty="0">
                  <a:solidFill>
                    <a:srgbClr val="333333"/>
                  </a:solidFill>
                  <a:effectLst/>
                  <a:latin typeface="思源黑体 CN" panose="020B0500000000000000" pitchFamily="34" charset="-122"/>
                  <a:ea typeface="思源黑体 CN" panose="020B0500000000000000" pitchFamily="34" charset="-122"/>
                </a:rPr>
                <a:t>基于片上</a:t>
              </a:r>
              <a:r>
                <a:rPr lang="en-US" altLang="zh-CN" sz="1000" b="0" i="0" dirty="0">
                  <a:solidFill>
                    <a:srgbClr val="333333"/>
                  </a:solidFill>
                  <a:effectLst/>
                  <a:latin typeface="思源黑体 CN" panose="020B0500000000000000" pitchFamily="34" charset="-122"/>
                  <a:ea typeface="思源黑体 CN" panose="020B0500000000000000" pitchFamily="34" charset="-122"/>
                </a:rPr>
                <a:t>MRR</a:t>
              </a:r>
              <a:r>
                <a:rPr lang="zh-CN" altLang="en-US" sz="1000" b="0" i="0" dirty="0">
                  <a:solidFill>
                    <a:srgbClr val="333333"/>
                  </a:solidFill>
                  <a:effectLst/>
                  <a:latin typeface="思源黑体 CN" panose="020B0500000000000000" pitchFamily="34" charset="-122"/>
                  <a:ea typeface="思源黑体 CN" panose="020B0500000000000000" pitchFamily="34" charset="-122"/>
                </a:rPr>
                <a:t>阵列的光计算架构</a:t>
              </a:r>
              <a:endParaRPr lang="zh-CN" altLang="en-US" sz="1000" dirty="0">
                <a:latin typeface="思源黑体 CN" panose="020B0500000000000000" pitchFamily="34" charset="-122"/>
                <a:ea typeface="思源黑体 CN" panose="020B0500000000000000" pitchFamily="34" charset="-122"/>
              </a:endParaRPr>
            </a:p>
          </p:txBody>
        </p:sp>
      </p:grpSp>
    </p:spTree>
    <p:extLst>
      <p:ext uri="{BB962C8B-B14F-4D97-AF65-F5344CB8AC3E}">
        <p14:creationId xmlns:p14="http://schemas.microsoft.com/office/powerpoint/2010/main" val="1456850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4700"/>
            <a:ext cx="491536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发展现状</a:t>
            </a:r>
            <a:endParaRPr dirty="0">
              <a:solidFill>
                <a:schemeClr val="tx1">
                  <a:lumMod val="50000"/>
                </a:schemeClr>
              </a:solidFill>
              <a:latin typeface="黑体" panose="02010609060101010101" pitchFamily="49" charset="-122"/>
              <a:ea typeface="黑体" panose="02010609060101010101" pitchFamily="49" charset="-122"/>
            </a:endParaRPr>
          </a:p>
        </p:txBody>
      </p:sp>
      <p:sp>
        <p:nvSpPr>
          <p:cNvPr id="11" name="文本框 10">
            <a:extLst>
              <a:ext uri="{FF2B5EF4-FFF2-40B4-BE49-F238E27FC236}">
                <a16:creationId xmlns:a16="http://schemas.microsoft.com/office/drawing/2014/main" id="{6D9289D6-22DE-4D90-8E51-FE77804D67E5}"/>
              </a:ext>
            </a:extLst>
          </p:cNvPr>
          <p:cNvSpPr txBox="1"/>
          <p:nvPr/>
        </p:nvSpPr>
        <p:spPr>
          <a:xfrm>
            <a:off x="163300" y="1079011"/>
            <a:ext cx="5547360" cy="1231106"/>
          </a:xfrm>
          <a:prstGeom prst="rect">
            <a:avLst/>
          </a:prstGeom>
          <a:noFill/>
        </p:spPr>
        <p:txBody>
          <a:bodyPr wrap="square" rtlCol="0">
            <a:spAutoFit/>
          </a:bodyPr>
          <a:lstStyle/>
          <a:p>
            <a:pPr algn="ctr"/>
            <a:r>
              <a:rPr lang="zh-CN" altLang="en-US" b="1" dirty="0">
                <a:solidFill>
                  <a:srgbClr val="CC0000"/>
                </a:solidFill>
              </a:rPr>
              <a:t>光子矩阵</a:t>
            </a:r>
            <a:r>
              <a:rPr lang="en-US" altLang="zh-CN" b="1" dirty="0">
                <a:solidFill>
                  <a:srgbClr val="CC0000"/>
                </a:solidFill>
              </a:rPr>
              <a:t>-</a:t>
            </a:r>
            <a:r>
              <a:rPr lang="zh-CN" altLang="en-US" b="1" dirty="0">
                <a:solidFill>
                  <a:srgbClr val="CC0000"/>
                </a:solidFill>
              </a:rPr>
              <a:t>矢量乘法分类</a:t>
            </a:r>
            <a:endParaRPr lang="en-US" altLang="zh-CN" b="1" dirty="0">
              <a:solidFill>
                <a:srgbClr val="CC0000"/>
              </a:solidFill>
            </a:endParaRPr>
          </a:p>
          <a:p>
            <a:r>
              <a:rPr lang="zh-CN" altLang="en-US" sz="1200" dirty="0">
                <a:solidFill>
                  <a:srgbClr val="333333"/>
                </a:solidFill>
                <a:latin typeface="思源黑体 CN" panose="020B0500000000000000" pitchFamily="34" charset="-122"/>
                <a:ea typeface="思源黑体 CN" panose="020B0500000000000000" pitchFamily="34" charset="-122"/>
              </a:rPr>
              <a:t>         目前主流的光子矩阵</a:t>
            </a:r>
            <a:r>
              <a:rPr lang="en-US" altLang="zh-CN" sz="1200" dirty="0">
                <a:solidFill>
                  <a:srgbClr val="333333"/>
                </a:solidFill>
                <a:latin typeface="思源黑体 CN" panose="020B0500000000000000" pitchFamily="34" charset="-122"/>
                <a:ea typeface="思源黑体 CN" panose="020B0500000000000000" pitchFamily="34" charset="-122"/>
              </a:rPr>
              <a:t>-</a:t>
            </a:r>
            <a:r>
              <a:rPr lang="zh-CN" altLang="en-US" sz="1200" dirty="0">
                <a:solidFill>
                  <a:srgbClr val="333333"/>
                </a:solidFill>
                <a:latin typeface="思源黑体 CN" panose="020B0500000000000000" pitchFamily="34" charset="-122"/>
                <a:ea typeface="思源黑体 CN" panose="020B0500000000000000" pitchFamily="34" charset="-122"/>
              </a:rPr>
              <a:t>矢量乘法（</a:t>
            </a:r>
            <a:r>
              <a:rPr lang="en-US" altLang="zh-CN" sz="1200" dirty="0">
                <a:solidFill>
                  <a:srgbClr val="333333"/>
                </a:solidFill>
                <a:latin typeface="思源黑体 CN" panose="020B0500000000000000" pitchFamily="34" charset="-122"/>
                <a:ea typeface="思源黑体 CN" panose="020B0500000000000000" pitchFamily="34" charset="-122"/>
              </a:rPr>
              <a:t>MVM</a:t>
            </a:r>
            <a:r>
              <a:rPr lang="zh-CN" altLang="en-US" sz="1200" dirty="0">
                <a:solidFill>
                  <a:srgbClr val="333333"/>
                </a:solidFill>
                <a:latin typeface="思源黑体 CN" panose="020B0500000000000000" pitchFamily="34" charset="-122"/>
                <a:ea typeface="思源黑体 CN" panose="020B0500000000000000" pitchFamily="34" charset="-122"/>
              </a:rPr>
              <a:t>）主要包含三类，即基于（单</a:t>
            </a:r>
            <a:r>
              <a:rPr lang="en-US" altLang="zh-CN" sz="1200" dirty="0">
                <a:solidFill>
                  <a:srgbClr val="333333"/>
                </a:solidFill>
                <a:latin typeface="思源黑体 CN" panose="020B0500000000000000" pitchFamily="34" charset="-122"/>
                <a:ea typeface="思源黑体 CN" panose="020B0500000000000000" pitchFamily="34" charset="-122"/>
              </a:rPr>
              <a:t>/</a:t>
            </a:r>
            <a:r>
              <a:rPr lang="zh-CN" altLang="en-US" sz="1200" dirty="0">
                <a:solidFill>
                  <a:srgbClr val="333333"/>
                </a:solidFill>
                <a:latin typeface="思源黑体 CN" panose="020B0500000000000000" pitchFamily="34" charset="-122"/>
                <a:ea typeface="思源黑体 CN" panose="020B0500000000000000" pitchFamily="34" charset="-122"/>
              </a:rPr>
              <a:t>多）平面光转换（</a:t>
            </a:r>
            <a:r>
              <a:rPr lang="en-US" altLang="zh-CN" sz="1200" dirty="0">
                <a:solidFill>
                  <a:srgbClr val="333333"/>
                </a:solidFill>
                <a:latin typeface="思源黑体 CN" panose="020B0500000000000000" pitchFamily="34" charset="-122"/>
                <a:ea typeface="思源黑体 CN" panose="020B0500000000000000" pitchFamily="34" charset="-122"/>
              </a:rPr>
              <a:t>PLC</a:t>
            </a:r>
            <a:r>
              <a:rPr lang="zh-CN" altLang="en-US" sz="1200" dirty="0">
                <a:solidFill>
                  <a:srgbClr val="333333"/>
                </a:solidFill>
                <a:latin typeface="思源黑体 CN" panose="020B0500000000000000" pitchFamily="34" charset="-122"/>
                <a:ea typeface="思源黑体 CN" panose="020B0500000000000000" pitchFamily="34" charset="-122"/>
              </a:rPr>
              <a:t>）的矩阵计算，基于马赫泽德干涉仪（</a:t>
            </a:r>
            <a:r>
              <a:rPr lang="en-US" altLang="zh-CN" sz="1200" dirty="0">
                <a:solidFill>
                  <a:srgbClr val="333333"/>
                </a:solidFill>
                <a:latin typeface="思源黑体 CN" panose="020B0500000000000000" pitchFamily="34" charset="-122"/>
                <a:ea typeface="思源黑体 CN" panose="020B0500000000000000" pitchFamily="34" charset="-122"/>
              </a:rPr>
              <a:t>MZI</a:t>
            </a:r>
            <a:r>
              <a:rPr lang="zh-CN" altLang="en-US" sz="1200" dirty="0">
                <a:solidFill>
                  <a:srgbClr val="333333"/>
                </a:solidFill>
                <a:latin typeface="思源黑体 CN" panose="020B0500000000000000" pitchFamily="34" charset="-122"/>
                <a:ea typeface="思源黑体 CN" panose="020B0500000000000000" pitchFamily="34" charset="-122"/>
              </a:rPr>
              <a:t>）网络的矩阵计算，和基于波分复用（</a:t>
            </a:r>
            <a:r>
              <a:rPr lang="en-US" altLang="zh-CN" sz="1200" dirty="0">
                <a:solidFill>
                  <a:srgbClr val="333333"/>
                </a:solidFill>
                <a:latin typeface="思源黑体 CN" panose="020B0500000000000000" pitchFamily="34" charset="-122"/>
                <a:ea typeface="思源黑体 CN" panose="020B0500000000000000" pitchFamily="34" charset="-122"/>
              </a:rPr>
              <a:t>WDM</a:t>
            </a:r>
            <a:r>
              <a:rPr lang="zh-CN" altLang="en-US" sz="1200" dirty="0">
                <a:solidFill>
                  <a:srgbClr val="333333"/>
                </a:solidFill>
                <a:latin typeface="思源黑体 CN" panose="020B0500000000000000" pitchFamily="34" charset="-122"/>
                <a:ea typeface="思源黑体 CN" panose="020B0500000000000000" pitchFamily="34" charset="-122"/>
              </a:rPr>
              <a:t>）的矩阵计算。</a:t>
            </a:r>
            <a:endParaRPr lang="en-US" altLang="zh-CN" sz="1200" dirty="0">
              <a:solidFill>
                <a:srgbClr val="333333"/>
              </a:solidFill>
              <a:latin typeface="思源黑体 CN" panose="020B0500000000000000" pitchFamily="34" charset="-122"/>
              <a:ea typeface="思源黑体 CN" panose="020B0500000000000000" pitchFamily="34" charset="-122"/>
            </a:endParaRPr>
          </a:p>
          <a:p>
            <a:r>
              <a:rPr lang="en-US" altLang="zh-CN" sz="1200" dirty="0">
                <a:solidFill>
                  <a:srgbClr val="333333"/>
                </a:solidFill>
                <a:latin typeface="思源黑体 CN" panose="020B0500000000000000" pitchFamily="34" charset="-122"/>
                <a:ea typeface="思源黑体 CN" panose="020B0500000000000000" pitchFamily="34" charset="-122"/>
              </a:rPr>
              <a:t>         </a:t>
            </a:r>
            <a:r>
              <a:rPr lang="zh-CN" altLang="en-US" sz="1200" dirty="0">
                <a:solidFill>
                  <a:srgbClr val="333333"/>
                </a:solidFill>
                <a:latin typeface="思源黑体 CN" panose="020B0500000000000000" pitchFamily="34" charset="-122"/>
                <a:ea typeface="思源黑体 CN" panose="020B0500000000000000" pitchFamily="34" charset="-122"/>
              </a:rPr>
              <a:t>这些方法主要基于光子的空间维度或者波长维度进行矩阵计算，还可以结合光子多个维度构建超高容量的光子张量核心。</a:t>
            </a:r>
            <a:endParaRPr lang="en-US" altLang="zh-CN" sz="1200" dirty="0">
              <a:solidFill>
                <a:srgbClr val="333333"/>
              </a:solidFill>
              <a:latin typeface="思源黑体 CN" panose="020B0500000000000000" pitchFamily="34" charset="-122"/>
              <a:ea typeface="思源黑体 CN" panose="020B0500000000000000" pitchFamily="34" charset="-122"/>
            </a:endParaRPr>
          </a:p>
        </p:txBody>
      </p:sp>
      <p:sp>
        <p:nvSpPr>
          <p:cNvPr id="9" name="Google Shape;415;p33">
            <a:extLst>
              <a:ext uri="{FF2B5EF4-FFF2-40B4-BE49-F238E27FC236}">
                <a16:creationId xmlns:a16="http://schemas.microsoft.com/office/drawing/2014/main" id="{23FF7845-AC90-4C4C-8AB4-C807AE7C8F43}"/>
              </a:ext>
            </a:extLst>
          </p:cNvPr>
          <p:cNvSpPr txBox="1">
            <a:spLocks/>
          </p:cNvSpPr>
          <p:nvPr/>
        </p:nvSpPr>
        <p:spPr>
          <a:xfrm>
            <a:off x="275512" y="2582704"/>
            <a:ext cx="2936006" cy="69948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r>
              <a:rPr lang="zh-CN" altLang="en-US" sz="1100" dirty="0">
                <a:solidFill>
                  <a:srgbClr val="333333"/>
                </a:solidFill>
                <a:latin typeface="思源黑体 CN" panose="020B0500000000000000" pitchFamily="34" charset="-122"/>
                <a:ea typeface="思源黑体 CN" panose="020B0500000000000000" pitchFamily="34" charset="-122"/>
              </a:rPr>
              <a:t>基于</a:t>
            </a:r>
            <a:r>
              <a:rPr lang="en-US" altLang="zh-CN" sz="1100" dirty="0">
                <a:solidFill>
                  <a:srgbClr val="333333"/>
                </a:solidFill>
                <a:latin typeface="思源黑体 CN" panose="020B0500000000000000" pitchFamily="34" charset="-122"/>
                <a:ea typeface="思源黑体 CN" panose="020B0500000000000000" pitchFamily="34" charset="-122"/>
              </a:rPr>
              <a:t>(</a:t>
            </a:r>
            <a:r>
              <a:rPr lang="zh-CN" altLang="en-US" sz="1100" dirty="0">
                <a:solidFill>
                  <a:srgbClr val="333333"/>
                </a:solidFill>
                <a:latin typeface="思源黑体 CN" panose="020B0500000000000000" pitchFamily="34" charset="-122"/>
                <a:ea typeface="思源黑体 CN" panose="020B0500000000000000" pitchFamily="34" charset="-122"/>
              </a:rPr>
              <a:t>单</a:t>
            </a:r>
            <a:r>
              <a:rPr lang="en-US" altLang="zh-CN" sz="1100" dirty="0">
                <a:solidFill>
                  <a:srgbClr val="333333"/>
                </a:solidFill>
                <a:latin typeface="思源黑体 CN" panose="020B0500000000000000" pitchFamily="34" charset="-122"/>
                <a:ea typeface="思源黑体 CN" panose="020B0500000000000000" pitchFamily="34" charset="-122"/>
              </a:rPr>
              <a:t>/</a:t>
            </a:r>
            <a:r>
              <a:rPr lang="zh-CN" altLang="en-US" sz="1100" dirty="0">
                <a:solidFill>
                  <a:srgbClr val="333333"/>
                </a:solidFill>
                <a:latin typeface="思源黑体 CN" panose="020B0500000000000000" pitchFamily="34" charset="-122"/>
                <a:ea typeface="思源黑体 CN" panose="020B0500000000000000" pitchFamily="34" charset="-122"/>
              </a:rPr>
              <a:t>多</a:t>
            </a:r>
            <a:r>
              <a:rPr lang="en-US" altLang="zh-CN" sz="1100" dirty="0">
                <a:solidFill>
                  <a:srgbClr val="333333"/>
                </a:solidFill>
                <a:latin typeface="思源黑体 CN" panose="020B0500000000000000" pitchFamily="34" charset="-122"/>
                <a:ea typeface="思源黑体 CN" panose="020B0500000000000000" pitchFamily="34" charset="-122"/>
              </a:rPr>
              <a:t>)</a:t>
            </a:r>
            <a:r>
              <a:rPr lang="zh-CN" altLang="en-US" sz="1100" dirty="0">
                <a:solidFill>
                  <a:srgbClr val="333333"/>
                </a:solidFill>
                <a:latin typeface="思源黑体 CN" panose="020B0500000000000000" pitchFamily="34" charset="-122"/>
                <a:ea typeface="思源黑体 CN" panose="020B0500000000000000" pitchFamily="34" charset="-122"/>
              </a:rPr>
              <a:t>平面光转换</a:t>
            </a:r>
            <a:r>
              <a:rPr lang="en-US" altLang="zh-CN" sz="1100" dirty="0">
                <a:solidFill>
                  <a:srgbClr val="333333"/>
                </a:solidFill>
                <a:latin typeface="思源黑体 CN" panose="020B0500000000000000" pitchFamily="34" charset="-122"/>
                <a:ea typeface="思源黑体 CN" panose="020B0500000000000000" pitchFamily="34" charset="-122"/>
              </a:rPr>
              <a:t>(PLC)</a:t>
            </a:r>
            <a:r>
              <a:rPr lang="zh-CN" altLang="en-US" sz="1100" dirty="0">
                <a:solidFill>
                  <a:srgbClr val="333333"/>
                </a:solidFill>
                <a:latin typeface="思源黑体 CN" panose="020B0500000000000000" pitchFamily="34" charset="-122"/>
                <a:ea typeface="思源黑体 CN" panose="020B0500000000000000" pitchFamily="34" charset="-122"/>
              </a:rPr>
              <a:t>的矩阵计算</a:t>
            </a:r>
            <a:endParaRPr lang="en-US" altLang="zh-CN" sz="1100" dirty="0">
              <a:solidFill>
                <a:srgbClr val="333333"/>
              </a:solidFill>
              <a:latin typeface="思源黑体 CN" panose="020B0500000000000000" pitchFamily="34" charset="-122"/>
              <a:ea typeface="思源黑体 CN" panose="020B0500000000000000" pitchFamily="34" charset="-122"/>
            </a:endParaRPr>
          </a:p>
          <a:p>
            <a:pPr marL="171450" indent="-171450">
              <a:buFont typeface="Arial" panose="020B0604020202020204" pitchFamily="34" charset="0"/>
              <a:buChar char="•"/>
            </a:pPr>
            <a:r>
              <a:rPr lang="zh-CN" altLang="en-US" sz="1100" dirty="0">
                <a:solidFill>
                  <a:srgbClr val="333333"/>
                </a:solidFill>
                <a:latin typeface="思源黑体 CN" panose="020B0500000000000000" pitchFamily="34" charset="-122"/>
                <a:ea typeface="思源黑体 CN" panose="020B0500000000000000" pitchFamily="34" charset="-122"/>
              </a:rPr>
              <a:t>属于相干计算</a:t>
            </a:r>
            <a:endParaRPr lang="en-US" altLang="zh-CN" sz="1100" dirty="0">
              <a:solidFill>
                <a:srgbClr val="333333"/>
              </a:solidFill>
              <a:latin typeface="思源黑体 CN" panose="020B0500000000000000" pitchFamily="34" charset="-122"/>
              <a:ea typeface="思源黑体 CN" panose="020B0500000000000000" pitchFamily="34" charset="-122"/>
            </a:endParaRPr>
          </a:p>
          <a:p>
            <a:pPr marL="171450" indent="-171450">
              <a:buFont typeface="Arial" panose="020B0604020202020204" pitchFamily="34" charset="0"/>
              <a:buChar char="•"/>
            </a:pPr>
            <a:r>
              <a:rPr lang="zh-CN" altLang="en-US" sz="1100" dirty="0">
                <a:solidFill>
                  <a:srgbClr val="333333"/>
                </a:solidFill>
                <a:latin typeface="思源黑体 CN" panose="020B0500000000000000" pitchFamily="34" charset="-122"/>
                <a:ea typeface="思源黑体 CN" panose="020B0500000000000000" pitchFamily="34" charset="-122"/>
              </a:rPr>
              <a:t>输入向量长度可以达到</a:t>
            </a:r>
            <a:r>
              <a:rPr lang="en-US" altLang="zh-CN" sz="1100" dirty="0">
                <a:solidFill>
                  <a:srgbClr val="333333"/>
                </a:solidFill>
                <a:latin typeface="思源黑体 CN" panose="020B0500000000000000" pitchFamily="34" charset="-122"/>
                <a:ea typeface="思源黑体 CN" panose="020B0500000000000000" pitchFamily="34" charset="-122"/>
              </a:rPr>
              <a:t>(357/490000)</a:t>
            </a:r>
            <a:r>
              <a:rPr lang="zh-CN" altLang="en-US" sz="1100" dirty="0">
                <a:solidFill>
                  <a:srgbClr val="333333"/>
                </a:solidFill>
                <a:latin typeface="思源黑体 CN" panose="020B0500000000000000" pitchFamily="34" charset="-122"/>
                <a:ea typeface="思源黑体 CN" panose="020B0500000000000000" pitchFamily="34" charset="-122"/>
              </a:rPr>
              <a:t>量级</a:t>
            </a:r>
            <a:endParaRPr lang="en-US" sz="1100" dirty="0">
              <a:solidFill>
                <a:schemeClr val="tx1">
                  <a:lumMod val="50000"/>
                </a:schemeClr>
              </a:solidFill>
              <a:latin typeface="思源黑体 CN" panose="020B0500000000000000" pitchFamily="34" charset="-122"/>
              <a:ea typeface="思源黑体 CN" panose="020B0500000000000000" pitchFamily="34" charset="-122"/>
            </a:endParaRPr>
          </a:p>
        </p:txBody>
      </p:sp>
      <p:sp>
        <p:nvSpPr>
          <p:cNvPr id="10" name="Google Shape;415;p33">
            <a:extLst>
              <a:ext uri="{FF2B5EF4-FFF2-40B4-BE49-F238E27FC236}">
                <a16:creationId xmlns:a16="http://schemas.microsoft.com/office/drawing/2014/main" id="{2B816DDD-B765-4671-B8C8-FDDCC4C2F0D3}"/>
              </a:ext>
            </a:extLst>
          </p:cNvPr>
          <p:cNvSpPr txBox="1">
            <a:spLocks/>
          </p:cNvSpPr>
          <p:nvPr/>
        </p:nvSpPr>
        <p:spPr>
          <a:xfrm>
            <a:off x="3103996" y="2582704"/>
            <a:ext cx="2936005" cy="48771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r>
              <a:rPr lang="zh-CN" altLang="en-US" sz="1100" dirty="0">
                <a:solidFill>
                  <a:srgbClr val="333333"/>
                </a:solidFill>
                <a:latin typeface="思源黑体 CN" panose="020B0500000000000000" pitchFamily="34" charset="-122"/>
                <a:ea typeface="思源黑体 CN" panose="020B0500000000000000" pitchFamily="34" charset="-122"/>
              </a:rPr>
              <a:t>基于马赫泽德干涉仪</a:t>
            </a:r>
            <a:r>
              <a:rPr lang="en-US" altLang="zh-CN" sz="1100" dirty="0">
                <a:solidFill>
                  <a:srgbClr val="333333"/>
                </a:solidFill>
                <a:latin typeface="思源黑体 CN" panose="020B0500000000000000" pitchFamily="34" charset="-122"/>
                <a:ea typeface="思源黑体 CN" panose="020B0500000000000000" pitchFamily="34" charset="-122"/>
              </a:rPr>
              <a:t>(MZI)</a:t>
            </a:r>
            <a:r>
              <a:rPr lang="zh-CN" altLang="en-US" sz="1100" dirty="0">
                <a:solidFill>
                  <a:srgbClr val="333333"/>
                </a:solidFill>
                <a:latin typeface="思源黑体 CN" panose="020B0500000000000000" pitchFamily="34" charset="-122"/>
                <a:ea typeface="思源黑体 CN" panose="020B0500000000000000" pitchFamily="34" charset="-122"/>
              </a:rPr>
              <a:t>网络的矩阵计算</a:t>
            </a:r>
            <a:endParaRPr lang="en-US" altLang="zh-CN" sz="1100" dirty="0">
              <a:solidFill>
                <a:srgbClr val="333333"/>
              </a:solidFill>
              <a:latin typeface="思源黑体 CN" panose="020B0500000000000000" pitchFamily="34" charset="-122"/>
              <a:ea typeface="思源黑体 CN" panose="020B0500000000000000" pitchFamily="34" charset="-122"/>
            </a:endParaRPr>
          </a:p>
          <a:p>
            <a:pPr marL="171450" indent="-171450">
              <a:buFont typeface="Arial" panose="020B0604020202020204" pitchFamily="34" charset="0"/>
              <a:buChar char="•"/>
            </a:pPr>
            <a:r>
              <a:rPr lang="zh-CN" altLang="en-US" sz="1100" dirty="0">
                <a:solidFill>
                  <a:srgbClr val="333333"/>
                </a:solidFill>
                <a:latin typeface="思源黑体 CN" panose="020B0500000000000000" pitchFamily="34" charset="-122"/>
                <a:ea typeface="思源黑体 CN" panose="020B0500000000000000" pitchFamily="34" charset="-122"/>
              </a:rPr>
              <a:t>输出向量长度一般在</a:t>
            </a:r>
            <a:r>
              <a:rPr lang="en-US" altLang="zh-CN" sz="1100" dirty="0">
                <a:solidFill>
                  <a:srgbClr val="333333"/>
                </a:solidFill>
                <a:latin typeface="思源黑体 CN" panose="020B0500000000000000" pitchFamily="34" charset="-122"/>
                <a:ea typeface="思源黑体 CN" panose="020B0500000000000000" pitchFamily="34" charset="-122"/>
              </a:rPr>
              <a:t>100</a:t>
            </a:r>
            <a:r>
              <a:rPr lang="zh-CN" altLang="en-US" sz="1100" dirty="0">
                <a:solidFill>
                  <a:srgbClr val="333333"/>
                </a:solidFill>
                <a:latin typeface="思源黑体 CN" panose="020B0500000000000000" pitchFamily="34" charset="-122"/>
                <a:ea typeface="思源黑体 CN" panose="020B0500000000000000" pitchFamily="34" charset="-122"/>
              </a:rPr>
              <a:t>以下</a:t>
            </a:r>
            <a:endParaRPr lang="en-US" sz="1100" dirty="0">
              <a:solidFill>
                <a:schemeClr val="tx1">
                  <a:lumMod val="50000"/>
                </a:schemeClr>
              </a:solidFill>
              <a:latin typeface="思源黑体 CN" panose="020B0500000000000000" pitchFamily="34" charset="-122"/>
              <a:ea typeface="思源黑体 CN" panose="020B0500000000000000" pitchFamily="34" charset="-122"/>
            </a:endParaRPr>
          </a:p>
        </p:txBody>
      </p:sp>
      <p:sp>
        <p:nvSpPr>
          <p:cNvPr id="12" name="Google Shape;415;p33">
            <a:extLst>
              <a:ext uri="{FF2B5EF4-FFF2-40B4-BE49-F238E27FC236}">
                <a16:creationId xmlns:a16="http://schemas.microsoft.com/office/drawing/2014/main" id="{7BD817DC-55A9-4F65-A871-70746816A349}"/>
              </a:ext>
            </a:extLst>
          </p:cNvPr>
          <p:cNvSpPr txBox="1">
            <a:spLocks/>
          </p:cNvSpPr>
          <p:nvPr/>
        </p:nvSpPr>
        <p:spPr>
          <a:xfrm>
            <a:off x="6153571" y="2571750"/>
            <a:ext cx="2990429" cy="69948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r>
              <a:rPr lang="zh-CN" altLang="en-US" sz="1100" dirty="0">
                <a:solidFill>
                  <a:srgbClr val="333333"/>
                </a:solidFill>
                <a:latin typeface="思源黑体 CN" panose="020B0500000000000000" pitchFamily="34" charset="-122"/>
                <a:ea typeface="思源黑体 CN" panose="020B0500000000000000" pitchFamily="34" charset="-122"/>
              </a:rPr>
              <a:t>基于波分复用</a:t>
            </a:r>
            <a:r>
              <a:rPr lang="en-US" altLang="zh-CN" sz="1100" dirty="0">
                <a:solidFill>
                  <a:srgbClr val="333333"/>
                </a:solidFill>
                <a:latin typeface="思源黑体 CN" panose="020B0500000000000000" pitchFamily="34" charset="-122"/>
                <a:ea typeface="思源黑体 CN" panose="020B0500000000000000" pitchFamily="34" charset="-122"/>
              </a:rPr>
              <a:t>(WDM)</a:t>
            </a:r>
            <a:r>
              <a:rPr lang="zh-CN" altLang="en-US" sz="1100" dirty="0">
                <a:solidFill>
                  <a:srgbClr val="333333"/>
                </a:solidFill>
                <a:latin typeface="思源黑体 CN" panose="020B0500000000000000" pitchFamily="34" charset="-122"/>
                <a:ea typeface="思源黑体 CN" panose="020B0500000000000000" pitchFamily="34" charset="-122"/>
              </a:rPr>
              <a:t>的矩阵计算</a:t>
            </a:r>
            <a:endParaRPr lang="en-US" altLang="zh-CN" sz="1100" dirty="0">
              <a:solidFill>
                <a:srgbClr val="333333"/>
              </a:solidFill>
              <a:latin typeface="思源黑体 CN" panose="020B0500000000000000" pitchFamily="34" charset="-122"/>
              <a:ea typeface="思源黑体 CN" panose="020B0500000000000000" pitchFamily="34" charset="-122"/>
            </a:endParaRPr>
          </a:p>
          <a:p>
            <a:pPr marL="171450" indent="-171450">
              <a:buFont typeface="Arial" panose="020B0604020202020204" pitchFamily="34" charset="0"/>
              <a:buChar char="•"/>
            </a:pPr>
            <a:r>
              <a:rPr lang="zh-CN" altLang="en-US" sz="1100" dirty="0">
                <a:solidFill>
                  <a:srgbClr val="333333"/>
                </a:solidFill>
                <a:latin typeface="思源黑体 CN" panose="020B0500000000000000" pitchFamily="34" charset="-122"/>
                <a:ea typeface="思源黑体 CN" panose="020B0500000000000000" pitchFamily="34" charset="-122"/>
              </a:rPr>
              <a:t>主要用于集成光子矩阵计算芯片</a:t>
            </a:r>
            <a:endParaRPr lang="en-US" sz="1100" dirty="0">
              <a:solidFill>
                <a:schemeClr val="tx1">
                  <a:lumMod val="50000"/>
                </a:schemeClr>
              </a:solidFill>
              <a:latin typeface="思源黑体 CN" panose="020B0500000000000000" pitchFamily="34" charset="-122"/>
              <a:ea typeface="思源黑体 CN" panose="020B0500000000000000" pitchFamily="34" charset="-122"/>
            </a:endParaRPr>
          </a:p>
        </p:txBody>
      </p:sp>
      <p:pic>
        <p:nvPicPr>
          <p:cNvPr id="5" name="图片 4">
            <a:extLst>
              <a:ext uri="{FF2B5EF4-FFF2-40B4-BE49-F238E27FC236}">
                <a16:creationId xmlns:a16="http://schemas.microsoft.com/office/drawing/2014/main" id="{87040841-473B-40B0-B1D1-FBF8F140772E}"/>
              </a:ext>
            </a:extLst>
          </p:cNvPr>
          <p:cNvPicPr>
            <a:picLocks noChangeAspect="1"/>
          </p:cNvPicPr>
          <p:nvPr/>
        </p:nvPicPr>
        <p:blipFill>
          <a:blip r:embed="rId3"/>
          <a:stretch>
            <a:fillRect/>
          </a:stretch>
        </p:blipFill>
        <p:spPr>
          <a:xfrm>
            <a:off x="562187" y="3271230"/>
            <a:ext cx="2362657" cy="1414806"/>
          </a:xfrm>
          <a:prstGeom prst="rect">
            <a:avLst/>
          </a:prstGeom>
        </p:spPr>
      </p:pic>
      <p:pic>
        <p:nvPicPr>
          <p:cNvPr id="7" name="图片 6">
            <a:extLst>
              <a:ext uri="{FF2B5EF4-FFF2-40B4-BE49-F238E27FC236}">
                <a16:creationId xmlns:a16="http://schemas.microsoft.com/office/drawing/2014/main" id="{35CD1561-ADC8-4F90-9C35-6C16F3EB1507}"/>
              </a:ext>
            </a:extLst>
          </p:cNvPr>
          <p:cNvPicPr>
            <a:picLocks noChangeAspect="1"/>
          </p:cNvPicPr>
          <p:nvPr/>
        </p:nvPicPr>
        <p:blipFill>
          <a:blip r:embed="rId4"/>
          <a:stretch>
            <a:fillRect/>
          </a:stretch>
        </p:blipFill>
        <p:spPr>
          <a:xfrm>
            <a:off x="3167687" y="3271230"/>
            <a:ext cx="2808625" cy="1277289"/>
          </a:xfrm>
          <a:prstGeom prst="rect">
            <a:avLst/>
          </a:prstGeom>
        </p:spPr>
      </p:pic>
      <p:grpSp>
        <p:nvGrpSpPr>
          <p:cNvPr id="21" name="组合 20">
            <a:extLst>
              <a:ext uri="{FF2B5EF4-FFF2-40B4-BE49-F238E27FC236}">
                <a16:creationId xmlns:a16="http://schemas.microsoft.com/office/drawing/2014/main" id="{9F47DADE-E8B7-4E77-B65A-50EF2387B58C}"/>
              </a:ext>
            </a:extLst>
          </p:cNvPr>
          <p:cNvGrpSpPr/>
          <p:nvPr/>
        </p:nvGrpSpPr>
        <p:grpSpPr>
          <a:xfrm>
            <a:off x="5939801" y="840468"/>
            <a:ext cx="2640116" cy="1592760"/>
            <a:chOff x="5939801" y="555781"/>
            <a:chExt cx="2640116" cy="1592760"/>
          </a:xfrm>
        </p:grpSpPr>
        <p:pic>
          <p:nvPicPr>
            <p:cNvPr id="19" name="图片 18">
              <a:extLst>
                <a:ext uri="{FF2B5EF4-FFF2-40B4-BE49-F238E27FC236}">
                  <a16:creationId xmlns:a16="http://schemas.microsoft.com/office/drawing/2014/main" id="{92BB28F5-5F41-4D6D-B591-0EE64FBA45E0}"/>
                </a:ext>
              </a:extLst>
            </p:cNvPr>
            <p:cNvPicPr>
              <a:picLocks noChangeAspect="1"/>
            </p:cNvPicPr>
            <p:nvPr/>
          </p:nvPicPr>
          <p:blipFill>
            <a:blip r:embed="rId5"/>
            <a:stretch>
              <a:fillRect/>
            </a:stretch>
          </p:blipFill>
          <p:spPr>
            <a:xfrm>
              <a:off x="5939801" y="555781"/>
              <a:ext cx="2640116" cy="1415772"/>
            </a:xfrm>
            <a:prstGeom prst="rect">
              <a:avLst/>
            </a:prstGeom>
          </p:spPr>
        </p:pic>
        <p:sp>
          <p:nvSpPr>
            <p:cNvPr id="20" name="文本框 19">
              <a:extLst>
                <a:ext uri="{FF2B5EF4-FFF2-40B4-BE49-F238E27FC236}">
                  <a16:creationId xmlns:a16="http://schemas.microsoft.com/office/drawing/2014/main" id="{DD0F5FC1-3FAD-4260-AEDA-0BA3CB29EC53}"/>
                </a:ext>
              </a:extLst>
            </p:cNvPr>
            <p:cNvSpPr txBox="1"/>
            <p:nvPr/>
          </p:nvSpPr>
          <p:spPr>
            <a:xfrm>
              <a:off x="6398084" y="1902320"/>
              <a:ext cx="1723549" cy="246221"/>
            </a:xfrm>
            <a:prstGeom prst="rect">
              <a:avLst/>
            </a:prstGeom>
            <a:noFill/>
          </p:spPr>
          <p:txBody>
            <a:bodyPr wrap="none" rtlCol="0">
              <a:spAutoFit/>
            </a:bodyPr>
            <a:lstStyle/>
            <a:p>
              <a:r>
                <a:rPr lang="zh-CN" altLang="en-US" sz="1000" dirty="0">
                  <a:latin typeface="思源黑体 CN" panose="020B0500000000000000" pitchFamily="34" charset="-122"/>
                  <a:ea typeface="思源黑体 CN" panose="020B0500000000000000" pitchFamily="34" charset="-122"/>
                </a:rPr>
                <a:t>矩阵乘法光子加速器概念图</a:t>
              </a:r>
            </a:p>
          </p:txBody>
        </p:sp>
      </p:grpSp>
      <p:pic>
        <p:nvPicPr>
          <p:cNvPr id="3" name="图片 2">
            <a:extLst>
              <a:ext uri="{FF2B5EF4-FFF2-40B4-BE49-F238E27FC236}">
                <a16:creationId xmlns:a16="http://schemas.microsoft.com/office/drawing/2014/main" id="{45C02579-F270-4950-BD9C-17E1B7B0ED66}"/>
              </a:ext>
            </a:extLst>
          </p:cNvPr>
          <p:cNvPicPr>
            <a:picLocks noChangeAspect="1"/>
          </p:cNvPicPr>
          <p:nvPr/>
        </p:nvPicPr>
        <p:blipFill>
          <a:blip r:embed="rId6"/>
          <a:stretch>
            <a:fillRect/>
          </a:stretch>
        </p:blipFill>
        <p:spPr>
          <a:xfrm>
            <a:off x="6277216" y="3112736"/>
            <a:ext cx="2182677" cy="1573300"/>
          </a:xfrm>
          <a:prstGeom prst="rect">
            <a:avLst/>
          </a:prstGeom>
        </p:spPr>
      </p:pic>
    </p:spTree>
    <p:extLst>
      <p:ext uri="{BB962C8B-B14F-4D97-AF65-F5344CB8AC3E}">
        <p14:creationId xmlns:p14="http://schemas.microsoft.com/office/powerpoint/2010/main" val="90000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sp>
        <p:nvSpPr>
          <p:cNvPr id="929" name="Google Shape;929;p60"/>
          <p:cNvSpPr txBox="1">
            <a:spLocks noGrp="1"/>
          </p:cNvSpPr>
          <p:nvPr>
            <p:ph type="title" idx="4294967295"/>
          </p:nvPr>
        </p:nvSpPr>
        <p:spPr>
          <a:xfrm>
            <a:off x="1171650" y="2265750"/>
            <a:ext cx="1929900" cy="87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sp>
        <p:nvSpPr>
          <p:cNvPr id="5" name="Google Shape;458;p36">
            <a:extLst>
              <a:ext uri="{FF2B5EF4-FFF2-40B4-BE49-F238E27FC236}">
                <a16:creationId xmlns:a16="http://schemas.microsoft.com/office/drawing/2014/main" id="{2BAE3F90-15F5-4BE7-A5E3-95C52821AF48}"/>
              </a:ext>
            </a:extLst>
          </p:cNvPr>
          <p:cNvSpPr txBox="1">
            <a:spLocks noGrp="1"/>
          </p:cNvSpPr>
          <p:nvPr>
            <p:ph type="title"/>
          </p:nvPr>
        </p:nvSpPr>
        <p:spPr>
          <a:xfrm>
            <a:off x="2616639" y="2034750"/>
            <a:ext cx="5896036"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sz="4400" dirty="0">
                <a:latin typeface="黑体" panose="02010609060101010101" pitchFamily="49" charset="-122"/>
                <a:ea typeface="黑体" panose="02010609060101010101" pitchFamily="49" charset="-122"/>
              </a:rPr>
              <a:t>光计算面临的挑战</a:t>
            </a:r>
            <a:endParaRPr sz="4400" dirty="0">
              <a:solidFill>
                <a:schemeClr val="lt1"/>
              </a:solidFill>
              <a:latin typeface="黑体" panose="02010609060101010101" pitchFamily="49" charset="-122"/>
              <a:ea typeface="黑体" panose="02010609060101010101" pitchFamily="49" charset="-122"/>
            </a:endParaRPr>
          </a:p>
        </p:txBody>
      </p:sp>
      <p:sp>
        <p:nvSpPr>
          <p:cNvPr id="8" name="Google Shape;459;p36">
            <a:extLst>
              <a:ext uri="{FF2B5EF4-FFF2-40B4-BE49-F238E27FC236}">
                <a16:creationId xmlns:a16="http://schemas.microsoft.com/office/drawing/2014/main" id="{EB42A8FB-64FB-421E-9B26-8EE053F92AD3}"/>
              </a:ext>
            </a:extLst>
          </p:cNvPr>
          <p:cNvSpPr txBox="1">
            <a:spLocks noGrp="1"/>
          </p:cNvSpPr>
          <p:nvPr>
            <p:ph type="title" idx="2"/>
          </p:nvPr>
        </p:nvSpPr>
        <p:spPr>
          <a:xfrm>
            <a:off x="756012" y="1997250"/>
            <a:ext cx="1929900" cy="87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04.</a:t>
            </a:r>
            <a:endParaRPr dirty="0"/>
          </a:p>
        </p:txBody>
      </p:sp>
    </p:spTree>
    <p:extLst>
      <p:ext uri="{BB962C8B-B14F-4D97-AF65-F5344CB8AC3E}">
        <p14:creationId xmlns:p14="http://schemas.microsoft.com/office/powerpoint/2010/main" val="3075921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4700"/>
            <a:ext cx="491536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光计算面临的挑战</a:t>
            </a:r>
            <a:endParaRPr dirty="0">
              <a:solidFill>
                <a:schemeClr val="tx1">
                  <a:lumMod val="50000"/>
                </a:schemeClr>
              </a:solidFill>
              <a:latin typeface="黑体" panose="02010609060101010101" pitchFamily="49" charset="-122"/>
              <a:ea typeface="黑体" panose="02010609060101010101" pitchFamily="49" charset="-122"/>
            </a:endParaRPr>
          </a:p>
        </p:txBody>
      </p:sp>
      <p:sp>
        <p:nvSpPr>
          <p:cNvPr id="15" name="文本框 14">
            <a:extLst>
              <a:ext uri="{FF2B5EF4-FFF2-40B4-BE49-F238E27FC236}">
                <a16:creationId xmlns:a16="http://schemas.microsoft.com/office/drawing/2014/main" id="{3CEB78EB-B7FB-4AF2-99FF-C3B85F5B4E9B}"/>
              </a:ext>
            </a:extLst>
          </p:cNvPr>
          <p:cNvSpPr txBox="1"/>
          <p:nvPr/>
        </p:nvSpPr>
        <p:spPr>
          <a:xfrm>
            <a:off x="426635" y="1068545"/>
            <a:ext cx="7918112" cy="646331"/>
          </a:xfrm>
          <a:prstGeom prst="rect">
            <a:avLst/>
          </a:prstGeom>
          <a:solidFill>
            <a:schemeClr val="accent6">
              <a:lumMod val="85000"/>
            </a:schemeClr>
          </a:solidFill>
        </p:spPr>
        <p:txBody>
          <a:bodyPr wrap="square" rtlCol="0">
            <a:spAutoFit/>
          </a:bodyPr>
          <a:lstStyle/>
          <a:p>
            <a:pPr>
              <a:lnSpc>
                <a:spcPct val="150000"/>
              </a:lnSpc>
            </a:pPr>
            <a:r>
              <a:rPr lang="zh-CN" altLang="en-US" sz="1600" b="1" dirty="0">
                <a:solidFill>
                  <a:srgbClr val="CC0000"/>
                </a:solidFill>
              </a:rPr>
              <a:t>软件与算法</a:t>
            </a:r>
            <a:endParaRPr lang="en-US" altLang="zh-CN" sz="1600" b="1" dirty="0">
              <a:solidFill>
                <a:srgbClr val="CC0000"/>
              </a:solidFill>
            </a:endParaRPr>
          </a:p>
          <a:p>
            <a:pPr lvl="2"/>
            <a:r>
              <a:rPr lang="zh-CN" altLang="en-US" sz="1200" b="1" dirty="0">
                <a:solidFill>
                  <a:srgbClr val="333333"/>
                </a:solidFill>
                <a:latin typeface="思源黑体 CN" panose="020B0500000000000000" pitchFamily="34" charset="-122"/>
                <a:ea typeface="思源黑体 CN" panose="020B0500000000000000" pitchFamily="34" charset="-122"/>
              </a:rPr>
              <a:t>缺少支持光电混合系统的算法和库：</a:t>
            </a:r>
            <a:r>
              <a:rPr lang="zh-CN" altLang="en-US" sz="1200" dirty="0">
                <a:solidFill>
                  <a:srgbClr val="333333"/>
                </a:solidFill>
                <a:latin typeface="思源黑体 CN" panose="020B0500000000000000" pitchFamily="34" charset="-122"/>
                <a:ea typeface="思源黑体 CN" panose="020B0500000000000000" pitchFamily="34" charset="-122"/>
              </a:rPr>
              <a:t>当前软件算法都针对布尔代数逻辑进行开发，缺乏开发充分利用光特性的算法。</a:t>
            </a:r>
          </a:p>
        </p:txBody>
      </p:sp>
      <p:sp>
        <p:nvSpPr>
          <p:cNvPr id="16" name="文本框 15">
            <a:extLst>
              <a:ext uri="{FF2B5EF4-FFF2-40B4-BE49-F238E27FC236}">
                <a16:creationId xmlns:a16="http://schemas.microsoft.com/office/drawing/2014/main" id="{9314C4AA-BE8F-479C-966A-FA8FD87F635B}"/>
              </a:ext>
            </a:extLst>
          </p:cNvPr>
          <p:cNvSpPr txBox="1"/>
          <p:nvPr/>
        </p:nvSpPr>
        <p:spPr>
          <a:xfrm>
            <a:off x="426635" y="1875452"/>
            <a:ext cx="7918112" cy="983154"/>
          </a:xfrm>
          <a:prstGeom prst="rect">
            <a:avLst/>
          </a:prstGeom>
          <a:solidFill>
            <a:schemeClr val="accent6">
              <a:lumMod val="85000"/>
            </a:schemeClr>
          </a:solidFill>
        </p:spPr>
        <p:txBody>
          <a:bodyPr wrap="square" rtlCol="0">
            <a:spAutoFit/>
          </a:bodyPr>
          <a:lstStyle/>
          <a:p>
            <a:pPr>
              <a:lnSpc>
                <a:spcPct val="150000"/>
              </a:lnSpc>
            </a:pPr>
            <a:r>
              <a:rPr lang="zh-CN" altLang="en-US" sz="1600" b="1" dirty="0">
                <a:solidFill>
                  <a:srgbClr val="CC0000"/>
                </a:solidFill>
              </a:rPr>
              <a:t>系统与架构</a:t>
            </a:r>
            <a:endParaRPr lang="en-US" altLang="zh-CN" sz="1600" b="1" dirty="0">
              <a:solidFill>
                <a:srgbClr val="CC0000"/>
              </a:solidFill>
            </a:endParaRPr>
          </a:p>
          <a:p>
            <a:pPr>
              <a:lnSpc>
                <a:spcPct val="150000"/>
              </a:lnSpc>
            </a:pPr>
            <a:r>
              <a:rPr lang="zh-CN" altLang="en-US" sz="1200" b="1" dirty="0">
                <a:solidFill>
                  <a:srgbClr val="333333"/>
                </a:solidFill>
                <a:latin typeface="思源黑体 CN" panose="020B0500000000000000" pitchFamily="34" charset="-122"/>
                <a:ea typeface="思源黑体 CN" panose="020B0500000000000000" pitchFamily="34" charset="-122"/>
              </a:rPr>
              <a:t>系统精度：</a:t>
            </a:r>
            <a:r>
              <a:rPr lang="zh-CN" altLang="en-US" sz="1200" dirty="0">
                <a:solidFill>
                  <a:srgbClr val="333333"/>
                </a:solidFill>
                <a:latin typeface="思源黑体 CN" panose="020B0500000000000000" pitchFamily="34" charset="-122"/>
                <a:ea typeface="思源黑体 CN" panose="020B0500000000000000" pitchFamily="34" charset="-122"/>
              </a:rPr>
              <a:t>模拟光学计算的精度和动态范围，远不及数字电子设备所能达到的效果。</a:t>
            </a: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50000"/>
              </a:lnSpc>
            </a:pPr>
            <a:r>
              <a:rPr lang="zh-CN" altLang="en-US" sz="1200" b="1" dirty="0">
                <a:solidFill>
                  <a:srgbClr val="333333"/>
                </a:solidFill>
                <a:latin typeface="思源黑体 CN" panose="020B0500000000000000" pitchFamily="34" charset="-122"/>
                <a:ea typeface="思源黑体 CN" panose="020B0500000000000000" pitchFamily="34" charset="-122"/>
              </a:rPr>
              <a:t>如何更好的发挥光电各自优势：</a:t>
            </a:r>
            <a:r>
              <a:rPr lang="zh-CN" altLang="en-US" sz="1200" dirty="0">
                <a:solidFill>
                  <a:srgbClr val="333333"/>
                </a:solidFill>
                <a:latin typeface="思源黑体 CN" panose="020B0500000000000000" pitchFamily="34" charset="-122"/>
                <a:ea typeface="思源黑体 CN" panose="020B0500000000000000" pitchFamily="34" charset="-122"/>
              </a:rPr>
              <a:t>更好的系统结构设计，更好的利用光的物理特性，更好地发挥电的精度优势。</a:t>
            </a:r>
            <a:endParaRPr lang="en-US" altLang="zh-CN" sz="1200" b="1" dirty="0">
              <a:solidFill>
                <a:srgbClr val="333333"/>
              </a:solidFill>
              <a:latin typeface="思源黑体 CN" panose="020B0500000000000000" pitchFamily="34" charset="-122"/>
              <a:ea typeface="思源黑体 CN" panose="020B0500000000000000" pitchFamily="34" charset="-122"/>
            </a:endParaRPr>
          </a:p>
        </p:txBody>
      </p:sp>
      <p:sp>
        <p:nvSpPr>
          <p:cNvPr id="19" name="文本框 18">
            <a:extLst>
              <a:ext uri="{FF2B5EF4-FFF2-40B4-BE49-F238E27FC236}">
                <a16:creationId xmlns:a16="http://schemas.microsoft.com/office/drawing/2014/main" id="{CAAE7E62-189C-4C7A-9CBF-B0A91E749D1D}"/>
              </a:ext>
            </a:extLst>
          </p:cNvPr>
          <p:cNvSpPr txBox="1"/>
          <p:nvPr/>
        </p:nvSpPr>
        <p:spPr>
          <a:xfrm>
            <a:off x="426634" y="3018961"/>
            <a:ext cx="7918111" cy="1537152"/>
          </a:xfrm>
          <a:prstGeom prst="rect">
            <a:avLst/>
          </a:prstGeom>
          <a:solidFill>
            <a:schemeClr val="accent6">
              <a:lumMod val="85000"/>
            </a:schemeClr>
          </a:solidFill>
        </p:spPr>
        <p:txBody>
          <a:bodyPr wrap="square" rtlCol="0">
            <a:spAutoFit/>
          </a:bodyPr>
          <a:lstStyle/>
          <a:p>
            <a:pPr>
              <a:lnSpc>
                <a:spcPct val="150000"/>
              </a:lnSpc>
            </a:pPr>
            <a:r>
              <a:rPr lang="zh-CN" altLang="en-US" sz="1600" b="1" dirty="0">
                <a:solidFill>
                  <a:srgbClr val="CC0000"/>
                </a:solidFill>
              </a:rPr>
              <a:t>硬件与工艺</a:t>
            </a:r>
            <a:endParaRPr lang="en-US" altLang="zh-CN" sz="1600" b="1" dirty="0">
              <a:solidFill>
                <a:srgbClr val="CC0000"/>
              </a:solidFill>
            </a:endParaRPr>
          </a:p>
          <a:p>
            <a:pPr>
              <a:lnSpc>
                <a:spcPct val="150000"/>
              </a:lnSpc>
            </a:pPr>
            <a:r>
              <a:rPr lang="zh-CN" altLang="en-US" sz="1200" b="1" dirty="0">
                <a:solidFill>
                  <a:srgbClr val="333333"/>
                </a:solidFill>
                <a:latin typeface="思源黑体 CN" panose="020B0500000000000000" pitchFamily="34" charset="-122"/>
                <a:ea typeface="思源黑体 CN" panose="020B0500000000000000" pitchFamily="34" charset="-122"/>
              </a:rPr>
              <a:t>缺少适用于光计算的高性能器件：</a:t>
            </a:r>
            <a:r>
              <a:rPr lang="zh-CN" altLang="en-US" sz="1200" dirty="0">
                <a:solidFill>
                  <a:srgbClr val="333333"/>
                </a:solidFill>
                <a:latin typeface="思源黑体 CN" panose="020B0500000000000000" pitchFamily="34" charset="-122"/>
                <a:ea typeface="思源黑体 CN" panose="020B0500000000000000" pitchFamily="34" charset="-122"/>
              </a:rPr>
              <a:t>当前光器件发展主要针对通信的需求，与光计算系统上的精度控制和响应速度的要求不匹配。</a:t>
            </a:r>
            <a:endParaRPr lang="en-US" altLang="zh-CN" sz="1200" b="1" dirty="0">
              <a:solidFill>
                <a:srgbClr val="333333"/>
              </a:solidFill>
              <a:latin typeface="思源黑体 CN" panose="020B0500000000000000" pitchFamily="34" charset="-122"/>
              <a:ea typeface="思源黑体 CN" panose="020B0500000000000000" pitchFamily="34" charset="-122"/>
            </a:endParaRPr>
          </a:p>
          <a:p>
            <a:pPr>
              <a:lnSpc>
                <a:spcPct val="150000"/>
              </a:lnSpc>
            </a:pPr>
            <a:r>
              <a:rPr lang="zh-CN" altLang="en-US" sz="1200" b="1" dirty="0">
                <a:solidFill>
                  <a:srgbClr val="333333"/>
                </a:solidFill>
                <a:latin typeface="思源黑体 CN" panose="020B0500000000000000" pitchFamily="34" charset="-122"/>
                <a:ea typeface="思源黑体 CN" panose="020B0500000000000000" pitchFamily="34" charset="-122"/>
              </a:rPr>
              <a:t>大规模集成芯片的困难：</a:t>
            </a:r>
            <a:r>
              <a:rPr lang="zh-CN" altLang="en-US" sz="1200" dirty="0">
                <a:solidFill>
                  <a:srgbClr val="333333"/>
                </a:solidFill>
                <a:latin typeface="思源黑体 CN" panose="020B0500000000000000" pitchFamily="34" charset="-122"/>
                <a:ea typeface="思源黑体 CN" panose="020B0500000000000000" pitchFamily="34" charset="-122"/>
              </a:rPr>
              <a:t>由于光学组件的尺寸为数十微米，无法像晶体管一样紧密地封装，因此所需的芯片面积会比较大。</a:t>
            </a:r>
          </a:p>
        </p:txBody>
      </p:sp>
    </p:spTree>
    <p:extLst>
      <p:ext uri="{BB962C8B-B14F-4D97-AF65-F5344CB8AC3E}">
        <p14:creationId xmlns:p14="http://schemas.microsoft.com/office/powerpoint/2010/main" val="2430162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4700"/>
            <a:ext cx="491536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展望：光子计算机三层结构</a:t>
            </a:r>
            <a:endParaRPr dirty="0">
              <a:solidFill>
                <a:schemeClr val="tx1">
                  <a:lumMod val="50000"/>
                </a:schemeClr>
              </a:solidFill>
              <a:latin typeface="黑体" panose="02010609060101010101" pitchFamily="49" charset="-122"/>
              <a:ea typeface="黑体" panose="02010609060101010101" pitchFamily="49" charset="-122"/>
            </a:endParaRPr>
          </a:p>
        </p:txBody>
      </p:sp>
      <p:sp>
        <p:nvSpPr>
          <p:cNvPr id="18" name="Google Shape;415;p33">
            <a:extLst>
              <a:ext uri="{FF2B5EF4-FFF2-40B4-BE49-F238E27FC236}">
                <a16:creationId xmlns:a16="http://schemas.microsoft.com/office/drawing/2014/main" id="{69BF7E34-A5C6-4ECF-B8A4-3DC69146F8F5}"/>
              </a:ext>
            </a:extLst>
          </p:cNvPr>
          <p:cNvSpPr txBox="1">
            <a:spLocks/>
          </p:cNvSpPr>
          <p:nvPr/>
        </p:nvSpPr>
        <p:spPr>
          <a:xfrm>
            <a:off x="480228" y="1277368"/>
            <a:ext cx="3630845" cy="283751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30000"/>
              </a:lnSpc>
            </a:pPr>
            <a:r>
              <a:rPr lang="zh-CN" altLang="en-US" dirty="0">
                <a:latin typeface="思源黑体 CN" panose="020B0500000000000000" pitchFamily="34" charset="-122"/>
                <a:ea typeface="思源黑体 CN" panose="020B0500000000000000" pitchFamily="34" charset="-122"/>
              </a:rPr>
              <a:t>         目前，光子矩阵计算和电子计算相比，两者之间仍然存在着巨大的差距，为了解决这个问题</a:t>
            </a:r>
            <a:r>
              <a:rPr lang="en-US" altLang="zh-CN" dirty="0">
                <a:latin typeface="思源黑体 CN" panose="020B0500000000000000" pitchFamily="34" charset="-122"/>
                <a:ea typeface="思源黑体 CN" panose="020B0500000000000000" pitchFamily="34" charset="-122"/>
              </a:rPr>
              <a:t>,</a:t>
            </a:r>
            <a:r>
              <a:rPr lang="zh-CN" altLang="en-US" dirty="0">
                <a:latin typeface="思源黑体 CN" panose="020B0500000000000000" pitchFamily="34" charset="-122"/>
                <a:ea typeface="思源黑体 CN" panose="020B0500000000000000" pitchFamily="34" charset="-122"/>
              </a:rPr>
              <a:t>直接而有效的解决方案之一是制造大规模光子集成回路。</a:t>
            </a:r>
            <a:endParaRPr lang="en-US" altLang="zh-CN" dirty="0">
              <a:latin typeface="思源黑体 CN" panose="020B0500000000000000" pitchFamily="34" charset="-122"/>
              <a:ea typeface="思源黑体 CN" panose="020B0500000000000000" pitchFamily="34" charset="-122"/>
            </a:endParaRPr>
          </a:p>
          <a:p>
            <a:pPr>
              <a:lnSpc>
                <a:spcPct val="130000"/>
              </a:lnSpc>
            </a:pPr>
            <a:r>
              <a:rPr lang="zh-CN" altLang="en-US" dirty="0">
                <a:latin typeface="思源黑体 CN" panose="020B0500000000000000" pitchFamily="34" charset="-122"/>
                <a:ea typeface="思源黑体 CN" panose="020B0500000000000000" pitchFamily="34" charset="-122"/>
              </a:rPr>
              <a:t>         在全光人工神经网络成熟之前，特别是在光学非线性效应和全光级联成熟前，光电混合人工智能计算仍是一种更实用、更有竞争力的深层人工神经网络的候选架构。因此，开发高效、专用的光电混合人工智能硬件芯片系统是光子人工智能的核心研究路径之一。</a:t>
            </a:r>
            <a:endParaRPr lang="en-US" altLang="zh-CN" sz="1200" dirty="0">
              <a:latin typeface="思源黑体 CN" panose="020B0500000000000000" pitchFamily="34" charset="-122"/>
              <a:ea typeface="思源黑体 CN" panose="020B0500000000000000" pitchFamily="34" charset="-122"/>
            </a:endParaRPr>
          </a:p>
        </p:txBody>
      </p:sp>
      <p:grpSp>
        <p:nvGrpSpPr>
          <p:cNvPr id="3" name="组合 2">
            <a:extLst>
              <a:ext uri="{FF2B5EF4-FFF2-40B4-BE49-F238E27FC236}">
                <a16:creationId xmlns:a16="http://schemas.microsoft.com/office/drawing/2014/main" id="{5E3AD4FA-F36B-4A05-89E7-AAD2271E23A9}"/>
              </a:ext>
            </a:extLst>
          </p:cNvPr>
          <p:cNvGrpSpPr/>
          <p:nvPr/>
        </p:nvGrpSpPr>
        <p:grpSpPr>
          <a:xfrm>
            <a:off x="4111074" y="985599"/>
            <a:ext cx="5032926" cy="3375501"/>
            <a:chOff x="116630" y="1007110"/>
            <a:chExt cx="5032926" cy="3375501"/>
          </a:xfrm>
        </p:grpSpPr>
        <p:pic>
          <p:nvPicPr>
            <p:cNvPr id="1026" name="Picture 2">
              <a:extLst>
                <a:ext uri="{FF2B5EF4-FFF2-40B4-BE49-F238E27FC236}">
                  <a16:creationId xmlns:a16="http://schemas.microsoft.com/office/drawing/2014/main" id="{D41679D3-3402-4069-9012-8616F55837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630" y="1007110"/>
              <a:ext cx="5032926" cy="3129280"/>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06073E7B-D11F-4EED-9CF4-F07BA9F802E5}"/>
                </a:ext>
              </a:extLst>
            </p:cNvPr>
            <p:cNvSpPr txBox="1"/>
            <p:nvPr/>
          </p:nvSpPr>
          <p:spPr>
            <a:xfrm>
              <a:off x="1810979" y="4136390"/>
              <a:ext cx="1644227" cy="246221"/>
            </a:xfrm>
            <a:prstGeom prst="rect">
              <a:avLst/>
            </a:prstGeom>
            <a:noFill/>
          </p:spPr>
          <p:txBody>
            <a:bodyPr wrap="square">
              <a:spAutoFit/>
            </a:bodyPr>
            <a:lstStyle/>
            <a:p>
              <a:r>
                <a:rPr lang="zh-CN" altLang="en-US" sz="1000" b="0" i="0" dirty="0">
                  <a:solidFill>
                    <a:srgbClr val="333333"/>
                  </a:solidFill>
                  <a:effectLst/>
                  <a:latin typeface="思源黑体 CN" panose="020B0500000000000000" pitchFamily="34" charset="-122"/>
                  <a:ea typeface="思源黑体 CN" panose="020B0500000000000000" pitchFamily="34" charset="-122"/>
                </a:rPr>
                <a:t>光电混合</a:t>
              </a:r>
              <a:r>
                <a:rPr lang="en-US" altLang="zh-CN" sz="1000" b="0" i="0" dirty="0">
                  <a:solidFill>
                    <a:srgbClr val="333333"/>
                  </a:solidFill>
                  <a:effectLst/>
                  <a:latin typeface="思源黑体 CN" panose="020B0500000000000000" pitchFamily="34" charset="-122"/>
                  <a:ea typeface="思源黑体 CN" panose="020B0500000000000000" pitchFamily="34" charset="-122"/>
                </a:rPr>
                <a:t>AI</a:t>
              </a:r>
              <a:r>
                <a:rPr lang="zh-CN" altLang="en-US" sz="1000" b="0" i="0" dirty="0">
                  <a:solidFill>
                    <a:srgbClr val="333333"/>
                  </a:solidFill>
                  <a:effectLst/>
                  <a:latin typeface="思源黑体 CN" panose="020B0500000000000000" pitchFamily="34" charset="-122"/>
                  <a:ea typeface="思源黑体 CN" panose="020B0500000000000000" pitchFamily="34" charset="-122"/>
                </a:rPr>
                <a:t>计算芯片架构</a:t>
              </a:r>
              <a:endParaRPr lang="zh-CN" altLang="en-US" sz="1000" dirty="0">
                <a:latin typeface="思源黑体 CN" panose="020B0500000000000000" pitchFamily="34" charset="-122"/>
                <a:ea typeface="思源黑体 CN" panose="020B0500000000000000" pitchFamily="34" charset="-122"/>
              </a:endParaRPr>
            </a:p>
          </p:txBody>
        </p:sp>
      </p:grpSp>
    </p:spTree>
    <p:extLst>
      <p:ext uri="{BB962C8B-B14F-4D97-AF65-F5344CB8AC3E}">
        <p14:creationId xmlns:p14="http://schemas.microsoft.com/office/powerpoint/2010/main" val="4001781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36"/>
          <p:cNvSpPr txBox="1">
            <a:spLocks noGrp="1"/>
          </p:cNvSpPr>
          <p:nvPr>
            <p:ph type="title"/>
          </p:nvPr>
        </p:nvSpPr>
        <p:spPr>
          <a:xfrm>
            <a:off x="2020895" y="2007041"/>
            <a:ext cx="5896036"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sz="4400" dirty="0">
                <a:solidFill>
                  <a:schemeClr val="lt1"/>
                </a:solidFill>
                <a:latin typeface="黑体" panose="02010609060101010101" pitchFamily="49" charset="-122"/>
                <a:ea typeface="黑体" panose="02010609060101010101" pitchFamily="49" charset="-122"/>
              </a:rPr>
              <a:t>后摩尔时代面临的挑战</a:t>
            </a:r>
            <a:endParaRPr sz="4400" dirty="0">
              <a:solidFill>
                <a:schemeClr val="lt1"/>
              </a:solidFill>
              <a:latin typeface="黑体" panose="02010609060101010101" pitchFamily="49" charset="-122"/>
              <a:ea typeface="黑体" panose="02010609060101010101" pitchFamily="49" charset="-122"/>
            </a:endParaRPr>
          </a:p>
        </p:txBody>
      </p:sp>
      <p:sp>
        <p:nvSpPr>
          <p:cNvPr id="459" name="Google Shape;459;p36"/>
          <p:cNvSpPr txBox="1">
            <a:spLocks noGrp="1"/>
          </p:cNvSpPr>
          <p:nvPr>
            <p:ph type="title" idx="2"/>
          </p:nvPr>
        </p:nvSpPr>
        <p:spPr>
          <a:xfrm>
            <a:off x="160268" y="1969541"/>
            <a:ext cx="1929900" cy="87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spTree>
    <p:extLst>
      <p:ext uri="{BB962C8B-B14F-4D97-AF65-F5344CB8AC3E}">
        <p14:creationId xmlns:p14="http://schemas.microsoft.com/office/powerpoint/2010/main" val="651242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4700"/>
            <a:ext cx="491536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摩尔定律的发展现状</a:t>
            </a:r>
            <a:endParaRPr dirty="0">
              <a:solidFill>
                <a:schemeClr val="tx1">
                  <a:lumMod val="50000"/>
                </a:schemeClr>
              </a:solidFill>
              <a:latin typeface="黑体" panose="02010609060101010101" pitchFamily="49" charset="-122"/>
              <a:ea typeface="黑体" panose="02010609060101010101" pitchFamily="49" charset="-122"/>
            </a:endParaRPr>
          </a:p>
        </p:txBody>
      </p:sp>
      <p:sp>
        <p:nvSpPr>
          <p:cNvPr id="5" name="Google Shape;415;p33">
            <a:extLst>
              <a:ext uri="{FF2B5EF4-FFF2-40B4-BE49-F238E27FC236}">
                <a16:creationId xmlns:a16="http://schemas.microsoft.com/office/drawing/2014/main" id="{6023B448-3A85-4A15-BB02-12B9E0FAC946}"/>
              </a:ext>
            </a:extLst>
          </p:cNvPr>
          <p:cNvSpPr txBox="1">
            <a:spLocks/>
          </p:cNvSpPr>
          <p:nvPr/>
        </p:nvSpPr>
        <p:spPr>
          <a:xfrm>
            <a:off x="338667" y="848606"/>
            <a:ext cx="5262881" cy="83646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zh-CN" altLang="en-US" b="1" dirty="0">
                <a:solidFill>
                  <a:srgbClr val="CC0000"/>
                </a:solidFill>
              </a:rPr>
              <a:t>摩尔定律定义</a:t>
            </a:r>
            <a:endParaRPr lang="en-US" altLang="zh-CN" b="1" dirty="0">
              <a:solidFill>
                <a:srgbClr val="CC0000"/>
              </a:solidFill>
            </a:endParaRPr>
          </a:p>
          <a:p>
            <a:pPr marL="285750" indent="-285750">
              <a:buFont typeface="Arial" panose="020B0604020202020204" pitchFamily="34" charset="0"/>
              <a:buChar char="•"/>
            </a:pPr>
            <a:r>
              <a:rPr lang="zh-CN" altLang="en-US" b="1" dirty="0">
                <a:solidFill>
                  <a:srgbClr val="CC0000"/>
                </a:solidFill>
              </a:rPr>
              <a:t>集成电路上可容纳的晶体管数量，每隔约</a:t>
            </a:r>
            <a:r>
              <a:rPr lang="en-US" altLang="zh-CN" b="1" dirty="0">
                <a:solidFill>
                  <a:srgbClr val="CC0000"/>
                </a:solidFill>
              </a:rPr>
              <a:t>18</a:t>
            </a:r>
            <a:r>
              <a:rPr lang="zh-CN" altLang="en-US" b="1" dirty="0">
                <a:solidFill>
                  <a:srgbClr val="CC0000"/>
                </a:solidFill>
              </a:rPr>
              <a:t>个月便增加一倍</a:t>
            </a:r>
            <a:endParaRPr lang="en-US" altLang="zh-CN" b="1" dirty="0">
              <a:solidFill>
                <a:srgbClr val="CC0000"/>
              </a:solidFill>
            </a:endParaRPr>
          </a:p>
          <a:p>
            <a:pPr marL="285750" indent="-285750">
              <a:buFont typeface="Arial" panose="020B0604020202020204" pitchFamily="34" charset="0"/>
              <a:buChar char="•"/>
            </a:pPr>
            <a:r>
              <a:rPr lang="zh-CN" altLang="en-US" b="1" dirty="0">
                <a:solidFill>
                  <a:srgbClr val="CC0000"/>
                </a:solidFill>
              </a:rPr>
              <a:t>微处理器的性能每隔</a:t>
            </a:r>
            <a:r>
              <a:rPr lang="en-US" altLang="zh-CN" b="1" dirty="0">
                <a:solidFill>
                  <a:srgbClr val="CC0000"/>
                </a:solidFill>
              </a:rPr>
              <a:t>18</a:t>
            </a:r>
            <a:r>
              <a:rPr lang="zh-CN" altLang="en-US" b="1" dirty="0">
                <a:solidFill>
                  <a:srgbClr val="CC0000"/>
                </a:solidFill>
              </a:rPr>
              <a:t>个月提高一倍，或价格下降一半</a:t>
            </a:r>
            <a:endParaRPr lang="en-US" b="1" dirty="0">
              <a:solidFill>
                <a:srgbClr val="CC0000"/>
              </a:solidFill>
            </a:endParaRPr>
          </a:p>
        </p:txBody>
      </p:sp>
      <p:pic>
        <p:nvPicPr>
          <p:cNvPr id="7" name="图片 6">
            <a:extLst>
              <a:ext uri="{FF2B5EF4-FFF2-40B4-BE49-F238E27FC236}">
                <a16:creationId xmlns:a16="http://schemas.microsoft.com/office/drawing/2014/main" id="{6A53825A-4CC2-4F9C-A1AA-EAF1544DE99E}"/>
              </a:ext>
            </a:extLst>
          </p:cNvPr>
          <p:cNvPicPr>
            <a:picLocks noChangeAspect="1"/>
          </p:cNvPicPr>
          <p:nvPr/>
        </p:nvPicPr>
        <p:blipFill>
          <a:blip r:embed="rId3"/>
          <a:stretch>
            <a:fillRect/>
          </a:stretch>
        </p:blipFill>
        <p:spPr>
          <a:xfrm>
            <a:off x="413171" y="1781711"/>
            <a:ext cx="4226561" cy="3127089"/>
          </a:xfrm>
          <a:prstGeom prst="rect">
            <a:avLst/>
          </a:prstGeom>
        </p:spPr>
      </p:pic>
      <p:sp>
        <p:nvSpPr>
          <p:cNvPr id="8" name="文本框 7">
            <a:extLst>
              <a:ext uri="{FF2B5EF4-FFF2-40B4-BE49-F238E27FC236}">
                <a16:creationId xmlns:a16="http://schemas.microsoft.com/office/drawing/2014/main" id="{1CCC05C8-2784-46DE-A2AA-2096F81E284F}"/>
              </a:ext>
            </a:extLst>
          </p:cNvPr>
          <p:cNvSpPr txBox="1"/>
          <p:nvPr/>
        </p:nvSpPr>
        <p:spPr>
          <a:xfrm>
            <a:off x="1510788" y="1621405"/>
            <a:ext cx="2031325" cy="276999"/>
          </a:xfrm>
          <a:prstGeom prst="rect">
            <a:avLst/>
          </a:prstGeom>
          <a:noFill/>
        </p:spPr>
        <p:txBody>
          <a:bodyPr wrap="none" rtlCol="0">
            <a:spAutoFit/>
          </a:bodyPr>
          <a:lstStyle/>
          <a:p>
            <a:r>
              <a:rPr lang="zh-CN" altLang="en-US" sz="1200" dirty="0">
                <a:latin typeface="思源黑体 CN" panose="020B0500000000000000" pitchFamily="34" charset="-122"/>
                <a:ea typeface="思源黑体 CN" panose="020B0500000000000000" pitchFamily="34" charset="-122"/>
              </a:rPr>
              <a:t>处理器晶体管数目增长趋势</a:t>
            </a:r>
          </a:p>
        </p:txBody>
      </p:sp>
      <p:pic>
        <p:nvPicPr>
          <p:cNvPr id="1026" name="Picture 2">
            <a:extLst>
              <a:ext uri="{FF2B5EF4-FFF2-40B4-BE49-F238E27FC236}">
                <a16:creationId xmlns:a16="http://schemas.microsoft.com/office/drawing/2014/main" id="{7A814D0A-A0CC-41F8-B475-94E80BA7D6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8273" y="1602468"/>
            <a:ext cx="3397461" cy="1152545"/>
          </a:xfrm>
          <a:prstGeom prst="rect">
            <a:avLst/>
          </a:prstGeom>
          <a:noFill/>
          <a:extLst>
            <a:ext uri="{909E8E84-426E-40DD-AFC4-6F175D3DCCD1}">
              <a14:hiddenFill xmlns:a14="http://schemas.microsoft.com/office/drawing/2010/main">
                <a:solidFill>
                  <a:srgbClr val="FFFFFF"/>
                </a:solidFill>
              </a14:hiddenFill>
            </a:ext>
          </a:extLst>
        </p:spPr>
      </p:pic>
      <p:sp>
        <p:nvSpPr>
          <p:cNvPr id="9" name="椭圆 8">
            <a:extLst>
              <a:ext uri="{FF2B5EF4-FFF2-40B4-BE49-F238E27FC236}">
                <a16:creationId xmlns:a16="http://schemas.microsoft.com/office/drawing/2014/main" id="{4D45C26A-9425-4C5C-AEDE-72C2BD2D4DA6}"/>
              </a:ext>
            </a:extLst>
          </p:cNvPr>
          <p:cNvSpPr/>
          <p:nvPr/>
        </p:nvSpPr>
        <p:spPr>
          <a:xfrm>
            <a:off x="6385527" y="2571750"/>
            <a:ext cx="2174240" cy="232410"/>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322ABDF3-187D-4FC2-AC38-A2DEDCA87976}"/>
              </a:ext>
            </a:extLst>
          </p:cNvPr>
          <p:cNvSpPr txBox="1"/>
          <p:nvPr/>
        </p:nvSpPr>
        <p:spPr>
          <a:xfrm>
            <a:off x="5530508" y="1344406"/>
            <a:ext cx="2492990" cy="276999"/>
          </a:xfrm>
          <a:prstGeom prst="rect">
            <a:avLst/>
          </a:prstGeom>
          <a:noFill/>
        </p:spPr>
        <p:txBody>
          <a:bodyPr wrap="none" rtlCol="0">
            <a:spAutoFit/>
          </a:bodyPr>
          <a:lstStyle/>
          <a:p>
            <a:r>
              <a:rPr lang="zh-CN" altLang="en-US" sz="1200" dirty="0">
                <a:latin typeface="思源黑体 CN" panose="020B0500000000000000" pitchFamily="34" charset="-122"/>
                <a:ea typeface="思源黑体 CN" panose="020B0500000000000000" pitchFamily="34" charset="-122"/>
              </a:rPr>
              <a:t>处理器晶体管价格与性能变化趋势</a:t>
            </a:r>
          </a:p>
        </p:txBody>
      </p:sp>
      <p:pic>
        <p:nvPicPr>
          <p:cNvPr id="12" name="图片 11">
            <a:extLst>
              <a:ext uri="{FF2B5EF4-FFF2-40B4-BE49-F238E27FC236}">
                <a16:creationId xmlns:a16="http://schemas.microsoft.com/office/drawing/2014/main" id="{97AD1F79-3D7A-4CBF-A872-7ECC5E63C6E2}"/>
              </a:ext>
            </a:extLst>
          </p:cNvPr>
          <p:cNvPicPr>
            <a:picLocks noChangeAspect="1"/>
          </p:cNvPicPr>
          <p:nvPr/>
        </p:nvPicPr>
        <p:blipFill>
          <a:blip r:embed="rId5"/>
          <a:stretch>
            <a:fillRect/>
          </a:stretch>
        </p:blipFill>
        <p:spPr>
          <a:xfrm>
            <a:off x="4846606" y="2948293"/>
            <a:ext cx="3397461" cy="2131327"/>
          </a:xfrm>
          <a:prstGeom prst="rect">
            <a:avLst/>
          </a:prstGeom>
        </p:spPr>
      </p:pic>
    </p:spTree>
    <p:extLst>
      <p:ext uri="{BB962C8B-B14F-4D97-AF65-F5344CB8AC3E}">
        <p14:creationId xmlns:p14="http://schemas.microsoft.com/office/powerpoint/2010/main" val="3546377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4700"/>
            <a:ext cx="491536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摩尔定律面临的挑战</a:t>
            </a:r>
            <a:endParaRPr dirty="0">
              <a:solidFill>
                <a:schemeClr val="tx1">
                  <a:lumMod val="50000"/>
                </a:schemeClr>
              </a:solidFill>
              <a:latin typeface="黑体" panose="02010609060101010101" pitchFamily="49" charset="-122"/>
              <a:ea typeface="黑体" panose="02010609060101010101" pitchFamily="49" charset="-122"/>
            </a:endParaRPr>
          </a:p>
        </p:txBody>
      </p:sp>
      <p:sp>
        <p:nvSpPr>
          <p:cNvPr id="5" name="Google Shape;415;p33">
            <a:extLst>
              <a:ext uri="{FF2B5EF4-FFF2-40B4-BE49-F238E27FC236}">
                <a16:creationId xmlns:a16="http://schemas.microsoft.com/office/drawing/2014/main" id="{6023B448-3A85-4A15-BB02-12B9E0FAC946}"/>
              </a:ext>
            </a:extLst>
          </p:cNvPr>
          <p:cNvSpPr txBox="1">
            <a:spLocks/>
          </p:cNvSpPr>
          <p:nvPr/>
        </p:nvSpPr>
        <p:spPr>
          <a:xfrm>
            <a:off x="282186" y="712900"/>
            <a:ext cx="8109974" cy="83646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nSpc>
                <a:spcPct val="150000"/>
              </a:lnSpc>
              <a:buFont typeface="Arial" panose="020B0604020202020204" pitchFamily="34" charset="0"/>
              <a:buChar char="•"/>
            </a:pPr>
            <a:r>
              <a:rPr lang="zh-CN" altLang="en-US" b="1" dirty="0">
                <a:solidFill>
                  <a:srgbClr val="CC0000"/>
                </a:solidFill>
              </a:rPr>
              <a:t>光刻工艺：</a:t>
            </a:r>
            <a:r>
              <a:rPr lang="zh-CN" altLang="en-US" dirty="0">
                <a:solidFill>
                  <a:schemeClr val="tx1">
                    <a:lumMod val="50000"/>
                  </a:schemeClr>
                </a:solidFill>
              </a:rPr>
              <a:t>光刻精度已接近物理极限，出现瓶颈效应；</a:t>
            </a:r>
            <a:endParaRPr lang="en-US" altLang="zh-CN" dirty="0">
              <a:solidFill>
                <a:schemeClr val="tx1">
                  <a:lumMod val="50000"/>
                </a:schemeClr>
              </a:solidFill>
            </a:endParaRPr>
          </a:p>
          <a:p>
            <a:pPr marL="285750" indent="-285750">
              <a:lnSpc>
                <a:spcPct val="150000"/>
              </a:lnSpc>
              <a:buFont typeface="Arial" panose="020B0604020202020204" pitchFamily="34" charset="0"/>
              <a:buChar char="•"/>
            </a:pPr>
            <a:r>
              <a:rPr lang="zh-CN" altLang="en-US" b="1" dirty="0">
                <a:solidFill>
                  <a:srgbClr val="CC0000"/>
                </a:solidFill>
              </a:rPr>
              <a:t>热效应：</a:t>
            </a:r>
            <a:r>
              <a:rPr lang="zh-CN" altLang="en-US" dirty="0">
                <a:solidFill>
                  <a:schemeClr val="tx1">
                    <a:lumMod val="50000"/>
                  </a:schemeClr>
                </a:solidFill>
              </a:rPr>
              <a:t>功率密度不断增大，带来很大的热能转换，抑制芯片性能；</a:t>
            </a:r>
            <a:endParaRPr lang="en-US" altLang="zh-CN" dirty="0">
              <a:solidFill>
                <a:schemeClr val="tx1">
                  <a:lumMod val="50000"/>
                </a:schemeClr>
              </a:solidFill>
            </a:endParaRPr>
          </a:p>
          <a:p>
            <a:pPr marL="285750" indent="-285750">
              <a:lnSpc>
                <a:spcPct val="150000"/>
              </a:lnSpc>
              <a:buFont typeface="Arial" panose="020B0604020202020204" pitchFamily="34" charset="0"/>
              <a:buChar char="•"/>
            </a:pPr>
            <a:r>
              <a:rPr lang="zh-CN" altLang="en-US" b="1" dirty="0">
                <a:solidFill>
                  <a:srgbClr val="CC0000"/>
                </a:solidFill>
              </a:rPr>
              <a:t>量子效应：</a:t>
            </a:r>
            <a:r>
              <a:rPr lang="zh-CN" altLang="en-US" dirty="0">
                <a:solidFill>
                  <a:schemeClr val="tx1">
                    <a:lumMod val="50000"/>
                  </a:schemeClr>
                </a:solidFill>
              </a:rPr>
              <a:t>当沟道长度缩短至</a:t>
            </a:r>
            <a:r>
              <a:rPr lang="en-US" altLang="zh-CN" dirty="0">
                <a:solidFill>
                  <a:schemeClr val="tx1">
                    <a:lumMod val="50000"/>
                  </a:schemeClr>
                </a:solidFill>
              </a:rPr>
              <a:t>10nm</a:t>
            </a:r>
            <a:r>
              <a:rPr lang="zh-CN" altLang="en-US" dirty="0">
                <a:solidFill>
                  <a:schemeClr val="tx1">
                    <a:lumMod val="50000"/>
                  </a:schemeClr>
                </a:solidFill>
              </a:rPr>
              <a:t>时，出现量子效应，沟道性能对电学性质的影响无法预测；</a:t>
            </a:r>
            <a:endParaRPr lang="en-US" dirty="0">
              <a:solidFill>
                <a:schemeClr val="tx1">
                  <a:lumMod val="50000"/>
                </a:schemeClr>
              </a:solidFill>
            </a:endParaRPr>
          </a:p>
        </p:txBody>
      </p:sp>
      <p:sp>
        <p:nvSpPr>
          <p:cNvPr id="3" name="文本框 2">
            <a:extLst>
              <a:ext uri="{FF2B5EF4-FFF2-40B4-BE49-F238E27FC236}">
                <a16:creationId xmlns:a16="http://schemas.microsoft.com/office/drawing/2014/main" id="{C1B8305D-E997-4DC1-A208-BB93F32EFF88}"/>
              </a:ext>
            </a:extLst>
          </p:cNvPr>
          <p:cNvSpPr txBox="1"/>
          <p:nvPr/>
        </p:nvSpPr>
        <p:spPr>
          <a:xfrm>
            <a:off x="1280160" y="1932080"/>
            <a:ext cx="1082348" cy="307777"/>
          </a:xfrm>
          <a:prstGeom prst="rect">
            <a:avLst/>
          </a:prstGeom>
          <a:noFill/>
        </p:spPr>
        <p:txBody>
          <a:bodyPr wrap="none" rtlCol="0">
            <a:spAutoFit/>
          </a:bodyPr>
          <a:lstStyle/>
          <a:p>
            <a:r>
              <a:rPr lang="zh-CN" altLang="en-US" b="1" dirty="0">
                <a:solidFill>
                  <a:srgbClr val="CC0000"/>
                </a:solidFill>
              </a:rPr>
              <a:t>光刻工艺：</a:t>
            </a:r>
          </a:p>
        </p:txBody>
      </p:sp>
      <p:pic>
        <p:nvPicPr>
          <p:cNvPr id="6" name="图片 5">
            <a:extLst>
              <a:ext uri="{FF2B5EF4-FFF2-40B4-BE49-F238E27FC236}">
                <a16:creationId xmlns:a16="http://schemas.microsoft.com/office/drawing/2014/main" id="{C39FD910-5935-4643-B15D-3893ECF7B741}"/>
              </a:ext>
            </a:extLst>
          </p:cNvPr>
          <p:cNvPicPr>
            <a:picLocks noChangeAspect="1"/>
          </p:cNvPicPr>
          <p:nvPr/>
        </p:nvPicPr>
        <p:blipFill>
          <a:blip r:embed="rId3"/>
          <a:stretch>
            <a:fillRect/>
          </a:stretch>
        </p:blipFill>
        <p:spPr>
          <a:xfrm>
            <a:off x="191200" y="2237741"/>
            <a:ext cx="3260267" cy="1486682"/>
          </a:xfrm>
          <a:prstGeom prst="rect">
            <a:avLst/>
          </a:prstGeom>
        </p:spPr>
      </p:pic>
      <p:sp>
        <p:nvSpPr>
          <p:cNvPr id="11" name="文本框 10">
            <a:extLst>
              <a:ext uri="{FF2B5EF4-FFF2-40B4-BE49-F238E27FC236}">
                <a16:creationId xmlns:a16="http://schemas.microsoft.com/office/drawing/2014/main" id="{664AE812-2171-411A-B016-C2E591A6B129}"/>
              </a:ext>
            </a:extLst>
          </p:cNvPr>
          <p:cNvSpPr txBox="1"/>
          <p:nvPr/>
        </p:nvSpPr>
        <p:spPr>
          <a:xfrm>
            <a:off x="310108" y="4084920"/>
            <a:ext cx="2587413" cy="823880"/>
          </a:xfrm>
          <a:prstGeom prst="rect">
            <a:avLst/>
          </a:prstGeom>
          <a:noFill/>
        </p:spPr>
        <p:txBody>
          <a:bodyPr wrap="square" rtlCol="0">
            <a:spAutoFit/>
          </a:bodyPr>
          <a:lstStyle/>
          <a:p>
            <a:pPr marL="285750" indent="-285750">
              <a:lnSpc>
                <a:spcPct val="110000"/>
              </a:lnSpc>
              <a:buFont typeface="Wingdings" panose="05000000000000000000" pitchFamily="2" charset="2"/>
              <a:buChar char="u"/>
            </a:pPr>
            <a:r>
              <a:rPr lang="zh-CN" altLang="en-US" sz="1100" dirty="0">
                <a:latin typeface="思源黑体 CN" panose="020B0500000000000000" pitchFamily="34" charset="-122"/>
                <a:ea typeface="思源黑体 CN" panose="020B0500000000000000" pitchFamily="34" charset="-122"/>
              </a:rPr>
              <a:t>晶圆厂通过改进光刻工艺参数，不断缩小特征尺寸，</a:t>
            </a:r>
            <a:r>
              <a:rPr lang="en-US" altLang="zh-CN" sz="1100" dirty="0">
                <a:latin typeface="思源黑体 CN" panose="020B0500000000000000" pitchFamily="34" charset="-122"/>
                <a:ea typeface="思源黑体 CN" panose="020B0500000000000000" pitchFamily="34" charset="-122"/>
              </a:rPr>
              <a:t>EUV</a:t>
            </a:r>
            <a:r>
              <a:rPr lang="zh-CN" altLang="en-US" sz="1100" dirty="0">
                <a:latin typeface="思源黑体 CN" panose="020B0500000000000000" pitchFamily="34" charset="-122"/>
                <a:ea typeface="思源黑体 CN" panose="020B0500000000000000" pitchFamily="34" charset="-122"/>
              </a:rPr>
              <a:t>极限</a:t>
            </a:r>
            <a:r>
              <a:rPr lang="en-US" altLang="zh-CN" sz="1100" dirty="0">
                <a:latin typeface="思源黑体 CN" panose="020B0500000000000000" pitchFamily="34" charset="-122"/>
                <a:ea typeface="思源黑体 CN" panose="020B0500000000000000" pitchFamily="34" charset="-122"/>
              </a:rPr>
              <a:t>3nm</a:t>
            </a:r>
            <a:r>
              <a:rPr lang="zh-CN" altLang="en-US" sz="1100" dirty="0">
                <a:latin typeface="思源黑体 CN" panose="020B0500000000000000" pitchFamily="34" charset="-122"/>
                <a:ea typeface="思源黑体 CN" panose="020B0500000000000000" pitchFamily="34" charset="-122"/>
              </a:rPr>
              <a:t>；</a:t>
            </a:r>
            <a:endParaRPr lang="en-US" altLang="zh-CN" sz="1100" dirty="0">
              <a:latin typeface="思源黑体 CN" panose="020B0500000000000000" pitchFamily="34" charset="-122"/>
              <a:ea typeface="思源黑体 CN" panose="020B0500000000000000" pitchFamily="34" charset="-122"/>
            </a:endParaRPr>
          </a:p>
          <a:p>
            <a:pPr marL="285750" indent="-285750">
              <a:lnSpc>
                <a:spcPct val="110000"/>
              </a:lnSpc>
              <a:buFont typeface="Wingdings" panose="05000000000000000000" pitchFamily="2" charset="2"/>
              <a:buChar char="u"/>
            </a:pPr>
            <a:r>
              <a:rPr lang="zh-CN" altLang="en-US" sz="1100" dirty="0">
                <a:latin typeface="思源黑体 CN" panose="020B0500000000000000" pitchFamily="34" charset="-122"/>
                <a:ea typeface="思源黑体 CN" panose="020B0500000000000000" pitchFamily="34" charset="-122"/>
              </a:rPr>
              <a:t>更小制程工艺的光刻，成本高，速度慢，不适合商业化生产；</a:t>
            </a:r>
          </a:p>
        </p:txBody>
      </p:sp>
      <p:sp>
        <p:nvSpPr>
          <p:cNvPr id="16" name="文本框 15">
            <a:extLst>
              <a:ext uri="{FF2B5EF4-FFF2-40B4-BE49-F238E27FC236}">
                <a16:creationId xmlns:a16="http://schemas.microsoft.com/office/drawing/2014/main" id="{0A48932A-02C4-49B4-AA6D-0B02A790528F}"/>
              </a:ext>
            </a:extLst>
          </p:cNvPr>
          <p:cNvSpPr txBox="1"/>
          <p:nvPr/>
        </p:nvSpPr>
        <p:spPr>
          <a:xfrm>
            <a:off x="3278293" y="4076578"/>
            <a:ext cx="2587413" cy="824265"/>
          </a:xfrm>
          <a:prstGeom prst="rect">
            <a:avLst/>
          </a:prstGeom>
          <a:noFill/>
        </p:spPr>
        <p:txBody>
          <a:bodyPr wrap="square" rtlCol="0">
            <a:spAutoFit/>
          </a:bodyPr>
          <a:lstStyle/>
          <a:p>
            <a:pPr marL="285750" indent="-285750">
              <a:lnSpc>
                <a:spcPct val="110000"/>
              </a:lnSpc>
              <a:buFont typeface="Wingdings" panose="05000000000000000000" pitchFamily="2" charset="2"/>
              <a:buChar char="u"/>
            </a:pPr>
            <a:r>
              <a:rPr lang="zh-CN" altLang="en-US" sz="1100" dirty="0">
                <a:latin typeface="思源黑体 CN" panose="020B0500000000000000" pitchFamily="34" charset="-122"/>
                <a:ea typeface="思源黑体 CN" panose="020B0500000000000000" pitchFamily="34" charset="-122"/>
              </a:rPr>
              <a:t>处理器理论速度上限为</a:t>
            </a:r>
            <a:r>
              <a:rPr lang="en-US" altLang="zh-CN" sz="1100" dirty="0">
                <a:latin typeface="思源黑体 CN" panose="020B0500000000000000" pitchFamily="34" charset="-122"/>
                <a:ea typeface="思源黑体 CN" panose="020B0500000000000000" pitchFamily="34" charset="-122"/>
              </a:rPr>
              <a:t>40</a:t>
            </a:r>
            <a:r>
              <a:rPr lang="zh-CN" altLang="en-US" sz="1100" dirty="0">
                <a:latin typeface="思源黑体 CN" panose="020B0500000000000000" pitchFamily="34" charset="-122"/>
                <a:ea typeface="思源黑体 CN" panose="020B0500000000000000" pitchFamily="34" charset="-122"/>
              </a:rPr>
              <a:t>亿次每秒，超过则发热严重；</a:t>
            </a:r>
            <a:endParaRPr lang="en-US" altLang="zh-CN" sz="1100" dirty="0">
              <a:latin typeface="思源黑体 CN" panose="020B0500000000000000" pitchFamily="34" charset="-122"/>
              <a:ea typeface="思源黑体 CN" panose="020B0500000000000000" pitchFamily="34" charset="-122"/>
            </a:endParaRPr>
          </a:p>
          <a:p>
            <a:pPr marL="285750" indent="-285750">
              <a:lnSpc>
                <a:spcPct val="110000"/>
              </a:lnSpc>
              <a:buFont typeface="Wingdings" panose="05000000000000000000" pitchFamily="2" charset="2"/>
              <a:buChar char="u"/>
            </a:pPr>
            <a:r>
              <a:rPr lang="zh-CN" altLang="en-US" sz="1100" dirty="0">
                <a:latin typeface="思源黑体 CN" panose="020B0500000000000000" pitchFamily="34" charset="-122"/>
                <a:ea typeface="思源黑体 CN" panose="020B0500000000000000" pitchFamily="34" charset="-122"/>
              </a:rPr>
              <a:t>制程的缩小，导致漏电流产生的静态功耗严重，整个芯片功耗增大；</a:t>
            </a:r>
          </a:p>
        </p:txBody>
      </p:sp>
      <p:sp>
        <p:nvSpPr>
          <p:cNvPr id="17" name="文本框 16">
            <a:extLst>
              <a:ext uri="{FF2B5EF4-FFF2-40B4-BE49-F238E27FC236}">
                <a16:creationId xmlns:a16="http://schemas.microsoft.com/office/drawing/2014/main" id="{69964F88-0EC7-40A5-9E0E-92CF76C1D4B6}"/>
              </a:ext>
            </a:extLst>
          </p:cNvPr>
          <p:cNvSpPr txBox="1"/>
          <p:nvPr/>
        </p:nvSpPr>
        <p:spPr>
          <a:xfrm>
            <a:off x="6190826" y="4084535"/>
            <a:ext cx="2587413" cy="824265"/>
          </a:xfrm>
          <a:prstGeom prst="rect">
            <a:avLst/>
          </a:prstGeom>
          <a:noFill/>
        </p:spPr>
        <p:txBody>
          <a:bodyPr wrap="square" rtlCol="0">
            <a:spAutoFit/>
          </a:bodyPr>
          <a:lstStyle/>
          <a:p>
            <a:pPr marL="285750" indent="-285750">
              <a:lnSpc>
                <a:spcPct val="110000"/>
              </a:lnSpc>
              <a:buFont typeface="Wingdings" panose="05000000000000000000" pitchFamily="2" charset="2"/>
              <a:buChar char="u"/>
            </a:pPr>
            <a:r>
              <a:rPr lang="zh-CN" altLang="en-US" sz="1100" dirty="0">
                <a:latin typeface="思源黑体 CN" panose="020B0500000000000000" pitchFamily="34" charset="-122"/>
                <a:ea typeface="思源黑体 CN" panose="020B0500000000000000" pitchFamily="34" charset="-122"/>
              </a:rPr>
              <a:t>栅极沟道长度小于</a:t>
            </a:r>
            <a:r>
              <a:rPr lang="en-US" altLang="zh-CN" sz="1100" dirty="0">
                <a:latin typeface="思源黑体 CN" panose="020B0500000000000000" pitchFamily="34" charset="-122"/>
                <a:ea typeface="思源黑体 CN" panose="020B0500000000000000" pitchFamily="34" charset="-122"/>
              </a:rPr>
              <a:t>10nm</a:t>
            </a:r>
            <a:r>
              <a:rPr lang="zh-CN" altLang="en-US" sz="1100" dirty="0">
                <a:latin typeface="思源黑体 CN" panose="020B0500000000000000" pitchFamily="34" charset="-122"/>
                <a:ea typeface="思源黑体 CN" panose="020B0500000000000000" pitchFamily="34" charset="-122"/>
              </a:rPr>
              <a:t>时，量子效应会占据主导；</a:t>
            </a:r>
            <a:endParaRPr lang="en-US" altLang="zh-CN" sz="1100" dirty="0">
              <a:latin typeface="思源黑体 CN" panose="020B0500000000000000" pitchFamily="34" charset="-122"/>
              <a:ea typeface="思源黑体 CN" panose="020B0500000000000000" pitchFamily="34" charset="-122"/>
            </a:endParaRPr>
          </a:p>
          <a:p>
            <a:pPr marL="285750" indent="-285750">
              <a:lnSpc>
                <a:spcPct val="110000"/>
              </a:lnSpc>
              <a:buFont typeface="Wingdings" panose="05000000000000000000" pitchFamily="2" charset="2"/>
              <a:buChar char="u"/>
            </a:pPr>
            <a:r>
              <a:rPr lang="zh-CN" altLang="en-US" sz="1100" dirty="0">
                <a:latin typeface="思源黑体 CN" panose="020B0500000000000000" pitchFamily="34" charset="-122"/>
                <a:ea typeface="思源黑体 CN" panose="020B0500000000000000" pitchFamily="34" charset="-122"/>
              </a:rPr>
              <a:t>器件出现理论上无法解决的量子隧穿、量子散射等现象；</a:t>
            </a:r>
          </a:p>
        </p:txBody>
      </p:sp>
      <p:pic>
        <p:nvPicPr>
          <p:cNvPr id="14" name="图片 13">
            <a:extLst>
              <a:ext uri="{FF2B5EF4-FFF2-40B4-BE49-F238E27FC236}">
                <a16:creationId xmlns:a16="http://schemas.microsoft.com/office/drawing/2014/main" id="{AB8A3005-5993-4CF7-8CA9-DA9BBD5B158A}"/>
              </a:ext>
            </a:extLst>
          </p:cNvPr>
          <p:cNvPicPr>
            <a:picLocks noChangeAspect="1"/>
          </p:cNvPicPr>
          <p:nvPr/>
        </p:nvPicPr>
        <p:blipFill>
          <a:blip r:embed="rId4"/>
          <a:stretch>
            <a:fillRect/>
          </a:stretch>
        </p:blipFill>
        <p:spPr>
          <a:xfrm>
            <a:off x="3384401" y="2167653"/>
            <a:ext cx="2375196" cy="1908925"/>
          </a:xfrm>
          <a:prstGeom prst="rect">
            <a:avLst/>
          </a:prstGeom>
        </p:spPr>
      </p:pic>
      <p:sp>
        <p:nvSpPr>
          <p:cNvPr id="20" name="文本框 19">
            <a:extLst>
              <a:ext uri="{FF2B5EF4-FFF2-40B4-BE49-F238E27FC236}">
                <a16:creationId xmlns:a16="http://schemas.microsoft.com/office/drawing/2014/main" id="{8F2A2F4A-7415-431A-8C9B-5C62A5082D6B}"/>
              </a:ext>
            </a:extLst>
          </p:cNvPr>
          <p:cNvSpPr txBox="1"/>
          <p:nvPr/>
        </p:nvSpPr>
        <p:spPr>
          <a:xfrm>
            <a:off x="4222663" y="1932080"/>
            <a:ext cx="902811" cy="307777"/>
          </a:xfrm>
          <a:prstGeom prst="rect">
            <a:avLst/>
          </a:prstGeom>
          <a:noFill/>
        </p:spPr>
        <p:txBody>
          <a:bodyPr wrap="none" rtlCol="0">
            <a:spAutoFit/>
          </a:bodyPr>
          <a:lstStyle/>
          <a:p>
            <a:r>
              <a:rPr lang="zh-CN" altLang="en-US" b="1" dirty="0">
                <a:solidFill>
                  <a:srgbClr val="CC0000"/>
                </a:solidFill>
              </a:rPr>
              <a:t>热效应：</a:t>
            </a:r>
          </a:p>
        </p:txBody>
      </p:sp>
      <p:sp>
        <p:nvSpPr>
          <p:cNvPr id="21" name="文本框 20">
            <a:extLst>
              <a:ext uri="{FF2B5EF4-FFF2-40B4-BE49-F238E27FC236}">
                <a16:creationId xmlns:a16="http://schemas.microsoft.com/office/drawing/2014/main" id="{17FE9D5A-0EA1-4B49-872F-61323B7A88AE}"/>
              </a:ext>
            </a:extLst>
          </p:cNvPr>
          <p:cNvSpPr txBox="1"/>
          <p:nvPr/>
        </p:nvSpPr>
        <p:spPr>
          <a:xfrm>
            <a:off x="6985629" y="1873676"/>
            <a:ext cx="1082348" cy="307777"/>
          </a:xfrm>
          <a:prstGeom prst="rect">
            <a:avLst/>
          </a:prstGeom>
          <a:noFill/>
        </p:spPr>
        <p:txBody>
          <a:bodyPr wrap="none" rtlCol="0">
            <a:spAutoFit/>
          </a:bodyPr>
          <a:lstStyle/>
          <a:p>
            <a:r>
              <a:rPr lang="zh-CN" altLang="en-US" b="1" dirty="0">
                <a:solidFill>
                  <a:srgbClr val="CC0000"/>
                </a:solidFill>
              </a:rPr>
              <a:t>量子效应：</a:t>
            </a:r>
          </a:p>
        </p:txBody>
      </p:sp>
      <p:pic>
        <p:nvPicPr>
          <p:cNvPr id="19" name="图片 18">
            <a:extLst>
              <a:ext uri="{FF2B5EF4-FFF2-40B4-BE49-F238E27FC236}">
                <a16:creationId xmlns:a16="http://schemas.microsoft.com/office/drawing/2014/main" id="{5158A58E-3D3A-42C7-95A3-E0495DF933A7}"/>
              </a:ext>
            </a:extLst>
          </p:cNvPr>
          <p:cNvPicPr>
            <a:picLocks noChangeAspect="1"/>
          </p:cNvPicPr>
          <p:nvPr/>
        </p:nvPicPr>
        <p:blipFill>
          <a:blip r:embed="rId5"/>
          <a:stretch>
            <a:fillRect/>
          </a:stretch>
        </p:blipFill>
        <p:spPr>
          <a:xfrm>
            <a:off x="6396289" y="2167653"/>
            <a:ext cx="1934909" cy="1869261"/>
          </a:xfrm>
          <a:prstGeom prst="rect">
            <a:avLst/>
          </a:prstGeom>
        </p:spPr>
      </p:pic>
    </p:spTree>
    <p:extLst>
      <p:ext uri="{BB962C8B-B14F-4D97-AF65-F5344CB8AC3E}">
        <p14:creationId xmlns:p14="http://schemas.microsoft.com/office/powerpoint/2010/main" val="966960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sp>
        <p:nvSpPr>
          <p:cNvPr id="929" name="Google Shape;929;p60"/>
          <p:cNvSpPr txBox="1">
            <a:spLocks noGrp="1"/>
          </p:cNvSpPr>
          <p:nvPr>
            <p:ph type="title" idx="4294967295"/>
          </p:nvPr>
        </p:nvSpPr>
        <p:spPr>
          <a:xfrm>
            <a:off x="1171650" y="2265750"/>
            <a:ext cx="1929900" cy="87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sp>
        <p:nvSpPr>
          <p:cNvPr id="6" name="Google Shape;458;p36">
            <a:extLst>
              <a:ext uri="{FF2B5EF4-FFF2-40B4-BE49-F238E27FC236}">
                <a16:creationId xmlns:a16="http://schemas.microsoft.com/office/drawing/2014/main" id="{DFFB61EC-490A-48A0-8501-348F5CEFBEBF}"/>
              </a:ext>
            </a:extLst>
          </p:cNvPr>
          <p:cNvSpPr txBox="1">
            <a:spLocks/>
          </p:cNvSpPr>
          <p:nvPr/>
        </p:nvSpPr>
        <p:spPr>
          <a:xfrm>
            <a:off x="2104021" y="2027822"/>
            <a:ext cx="5896036"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75000"/>
              </a:lnSpc>
              <a:spcBef>
                <a:spcPts val="0"/>
              </a:spcBef>
              <a:spcAft>
                <a:spcPts val="0"/>
              </a:spcAft>
              <a:buClr>
                <a:schemeClr val="lt1"/>
              </a:buClr>
              <a:buSzPts val="3600"/>
              <a:buFont typeface="Proxima Nova"/>
              <a:buNone/>
              <a:defRPr sz="4800" b="1" i="0" u="none" strike="noStrike" cap="none">
                <a:solidFill>
                  <a:schemeClr val="lt1"/>
                </a:solidFill>
                <a:latin typeface="Proxima Nova"/>
                <a:ea typeface="Proxima Nova"/>
                <a:cs typeface="Proxima Nova"/>
                <a:sym typeface="Proxima Nova"/>
              </a:defRPr>
            </a:lvl1pPr>
            <a:lvl2pPr marR="0" lvl="1" algn="ctr" rtl="0">
              <a:lnSpc>
                <a:spcPct val="100000"/>
              </a:lnSpc>
              <a:spcBef>
                <a:spcPts val="0"/>
              </a:spcBef>
              <a:spcAft>
                <a:spcPts val="0"/>
              </a:spcAft>
              <a:buClr>
                <a:schemeClr val="lt1"/>
              </a:buClr>
              <a:buSzPts val="3600"/>
              <a:buFont typeface="Proxima Nova"/>
              <a:buNone/>
              <a:defRPr sz="3600" b="1" i="0" u="none" strike="noStrike" cap="none">
                <a:solidFill>
                  <a:schemeClr val="lt1"/>
                </a:solidFill>
                <a:latin typeface="Proxima Nova"/>
                <a:ea typeface="Proxima Nova"/>
                <a:cs typeface="Proxima Nova"/>
                <a:sym typeface="Proxima Nova"/>
              </a:defRPr>
            </a:lvl2pPr>
            <a:lvl3pPr marR="0" lvl="2" algn="ctr" rtl="0">
              <a:lnSpc>
                <a:spcPct val="100000"/>
              </a:lnSpc>
              <a:spcBef>
                <a:spcPts val="0"/>
              </a:spcBef>
              <a:spcAft>
                <a:spcPts val="0"/>
              </a:spcAft>
              <a:buClr>
                <a:schemeClr val="lt1"/>
              </a:buClr>
              <a:buSzPts val="3600"/>
              <a:buFont typeface="Proxima Nova"/>
              <a:buNone/>
              <a:defRPr sz="3600" b="1" i="0" u="none" strike="noStrike" cap="none">
                <a:solidFill>
                  <a:schemeClr val="lt1"/>
                </a:solidFill>
                <a:latin typeface="Proxima Nova"/>
                <a:ea typeface="Proxima Nova"/>
                <a:cs typeface="Proxima Nova"/>
                <a:sym typeface="Proxima Nova"/>
              </a:defRPr>
            </a:lvl3pPr>
            <a:lvl4pPr marR="0" lvl="3" algn="ctr" rtl="0">
              <a:lnSpc>
                <a:spcPct val="100000"/>
              </a:lnSpc>
              <a:spcBef>
                <a:spcPts val="0"/>
              </a:spcBef>
              <a:spcAft>
                <a:spcPts val="0"/>
              </a:spcAft>
              <a:buClr>
                <a:schemeClr val="lt1"/>
              </a:buClr>
              <a:buSzPts val="3600"/>
              <a:buFont typeface="Proxima Nova"/>
              <a:buNone/>
              <a:defRPr sz="3600" b="1" i="0" u="none" strike="noStrike" cap="none">
                <a:solidFill>
                  <a:schemeClr val="lt1"/>
                </a:solidFill>
                <a:latin typeface="Proxima Nova"/>
                <a:ea typeface="Proxima Nova"/>
                <a:cs typeface="Proxima Nova"/>
                <a:sym typeface="Proxima Nova"/>
              </a:defRPr>
            </a:lvl4pPr>
            <a:lvl5pPr marR="0" lvl="4" algn="ctr" rtl="0">
              <a:lnSpc>
                <a:spcPct val="100000"/>
              </a:lnSpc>
              <a:spcBef>
                <a:spcPts val="0"/>
              </a:spcBef>
              <a:spcAft>
                <a:spcPts val="0"/>
              </a:spcAft>
              <a:buClr>
                <a:schemeClr val="lt1"/>
              </a:buClr>
              <a:buSzPts val="3600"/>
              <a:buFont typeface="Proxima Nova"/>
              <a:buNone/>
              <a:defRPr sz="3600" b="1" i="0" u="none" strike="noStrike" cap="none">
                <a:solidFill>
                  <a:schemeClr val="lt1"/>
                </a:solidFill>
                <a:latin typeface="Proxima Nova"/>
                <a:ea typeface="Proxima Nova"/>
                <a:cs typeface="Proxima Nova"/>
                <a:sym typeface="Proxima Nova"/>
              </a:defRPr>
            </a:lvl5pPr>
            <a:lvl6pPr marR="0" lvl="5" algn="ctr" rtl="0">
              <a:lnSpc>
                <a:spcPct val="100000"/>
              </a:lnSpc>
              <a:spcBef>
                <a:spcPts val="0"/>
              </a:spcBef>
              <a:spcAft>
                <a:spcPts val="0"/>
              </a:spcAft>
              <a:buClr>
                <a:schemeClr val="lt1"/>
              </a:buClr>
              <a:buSzPts val="3600"/>
              <a:buFont typeface="Proxima Nova"/>
              <a:buNone/>
              <a:defRPr sz="3600" b="1" i="0" u="none" strike="noStrike" cap="none">
                <a:solidFill>
                  <a:schemeClr val="lt1"/>
                </a:solidFill>
                <a:latin typeface="Proxima Nova"/>
                <a:ea typeface="Proxima Nova"/>
                <a:cs typeface="Proxima Nova"/>
                <a:sym typeface="Proxima Nova"/>
              </a:defRPr>
            </a:lvl6pPr>
            <a:lvl7pPr marR="0" lvl="6" algn="ctr" rtl="0">
              <a:lnSpc>
                <a:spcPct val="100000"/>
              </a:lnSpc>
              <a:spcBef>
                <a:spcPts val="0"/>
              </a:spcBef>
              <a:spcAft>
                <a:spcPts val="0"/>
              </a:spcAft>
              <a:buClr>
                <a:schemeClr val="lt1"/>
              </a:buClr>
              <a:buSzPts val="3600"/>
              <a:buFont typeface="Proxima Nova"/>
              <a:buNone/>
              <a:defRPr sz="3600" b="1" i="0" u="none" strike="noStrike" cap="none">
                <a:solidFill>
                  <a:schemeClr val="lt1"/>
                </a:solidFill>
                <a:latin typeface="Proxima Nova"/>
                <a:ea typeface="Proxima Nova"/>
                <a:cs typeface="Proxima Nova"/>
                <a:sym typeface="Proxima Nova"/>
              </a:defRPr>
            </a:lvl7pPr>
            <a:lvl8pPr marR="0" lvl="7" algn="ctr" rtl="0">
              <a:lnSpc>
                <a:spcPct val="100000"/>
              </a:lnSpc>
              <a:spcBef>
                <a:spcPts val="0"/>
              </a:spcBef>
              <a:spcAft>
                <a:spcPts val="0"/>
              </a:spcAft>
              <a:buClr>
                <a:schemeClr val="lt1"/>
              </a:buClr>
              <a:buSzPts val="3600"/>
              <a:buFont typeface="Proxima Nova"/>
              <a:buNone/>
              <a:defRPr sz="3600" b="1" i="0" u="none" strike="noStrike" cap="none">
                <a:solidFill>
                  <a:schemeClr val="lt1"/>
                </a:solidFill>
                <a:latin typeface="Proxima Nova"/>
                <a:ea typeface="Proxima Nova"/>
                <a:cs typeface="Proxima Nova"/>
                <a:sym typeface="Proxima Nova"/>
              </a:defRPr>
            </a:lvl8pPr>
            <a:lvl9pPr marR="0" lvl="8" algn="ctr" rtl="0">
              <a:lnSpc>
                <a:spcPct val="100000"/>
              </a:lnSpc>
              <a:spcBef>
                <a:spcPts val="0"/>
              </a:spcBef>
              <a:spcAft>
                <a:spcPts val="0"/>
              </a:spcAft>
              <a:buClr>
                <a:schemeClr val="lt1"/>
              </a:buClr>
              <a:buSzPts val="3600"/>
              <a:buFont typeface="Proxima Nova"/>
              <a:buNone/>
              <a:defRPr sz="3600" b="1" i="0" u="none" strike="noStrike" cap="none">
                <a:solidFill>
                  <a:schemeClr val="lt1"/>
                </a:solidFill>
                <a:latin typeface="Proxima Nova"/>
                <a:ea typeface="Proxima Nova"/>
                <a:cs typeface="Proxima Nova"/>
                <a:sym typeface="Proxima Nova"/>
              </a:defRPr>
            </a:lvl9pPr>
          </a:lstStyle>
          <a:p>
            <a:r>
              <a:rPr lang="zh-CN" altLang="en-US" sz="4400">
                <a:latin typeface="黑体" panose="02010609060101010101" pitchFamily="49" charset="-122"/>
                <a:ea typeface="黑体" panose="02010609060101010101" pitchFamily="49" charset="-122"/>
              </a:rPr>
              <a:t>光计算基本概念及原理</a:t>
            </a:r>
            <a:endParaRPr lang="zh-CN" altLang="en-US" sz="4400" dirty="0">
              <a:latin typeface="黑体" panose="02010609060101010101" pitchFamily="49" charset="-122"/>
              <a:ea typeface="黑体" panose="02010609060101010101" pitchFamily="49" charset="-122"/>
            </a:endParaRPr>
          </a:p>
        </p:txBody>
      </p:sp>
      <p:sp>
        <p:nvSpPr>
          <p:cNvPr id="7" name="Google Shape;459;p36">
            <a:extLst>
              <a:ext uri="{FF2B5EF4-FFF2-40B4-BE49-F238E27FC236}">
                <a16:creationId xmlns:a16="http://schemas.microsoft.com/office/drawing/2014/main" id="{A837C501-6FC7-4266-A505-8AC92C61EE8C}"/>
              </a:ext>
            </a:extLst>
          </p:cNvPr>
          <p:cNvSpPr txBox="1">
            <a:spLocks/>
          </p:cNvSpPr>
          <p:nvPr/>
        </p:nvSpPr>
        <p:spPr>
          <a:xfrm>
            <a:off x="243394" y="1990322"/>
            <a:ext cx="1929900" cy="879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2000"/>
              <a:buFont typeface="Proxima Nova"/>
              <a:buNone/>
              <a:defRPr sz="4800" b="1" i="0" u="none" strike="noStrike" cap="none">
                <a:solidFill>
                  <a:schemeClr val="lt1"/>
                </a:solidFill>
                <a:latin typeface="Proxima Nova"/>
                <a:ea typeface="Proxima Nova"/>
                <a:cs typeface="Proxima Nova"/>
                <a:sym typeface="Proxima Nova"/>
              </a:defRPr>
            </a:lvl1pPr>
            <a:lvl2pPr marR="0" lvl="1" algn="ctr" rtl="0">
              <a:lnSpc>
                <a:spcPct val="100000"/>
              </a:lnSpc>
              <a:spcBef>
                <a:spcPts val="0"/>
              </a:spcBef>
              <a:spcAft>
                <a:spcPts val="0"/>
              </a:spcAft>
              <a:buClr>
                <a:schemeClr val="lt1"/>
              </a:buClr>
              <a:buSzPts val="12000"/>
              <a:buFont typeface="Proxima Nova"/>
              <a:buNone/>
              <a:defRPr sz="12000" b="1" i="0" u="none" strike="noStrike" cap="none">
                <a:solidFill>
                  <a:schemeClr val="lt1"/>
                </a:solidFill>
                <a:latin typeface="Proxima Nova"/>
                <a:ea typeface="Proxima Nova"/>
                <a:cs typeface="Proxima Nova"/>
                <a:sym typeface="Proxima Nova"/>
              </a:defRPr>
            </a:lvl2pPr>
            <a:lvl3pPr marR="0" lvl="2" algn="ctr" rtl="0">
              <a:lnSpc>
                <a:spcPct val="100000"/>
              </a:lnSpc>
              <a:spcBef>
                <a:spcPts val="0"/>
              </a:spcBef>
              <a:spcAft>
                <a:spcPts val="0"/>
              </a:spcAft>
              <a:buClr>
                <a:schemeClr val="lt1"/>
              </a:buClr>
              <a:buSzPts val="12000"/>
              <a:buFont typeface="Proxima Nova"/>
              <a:buNone/>
              <a:defRPr sz="12000" b="1" i="0" u="none" strike="noStrike" cap="none">
                <a:solidFill>
                  <a:schemeClr val="lt1"/>
                </a:solidFill>
                <a:latin typeface="Proxima Nova"/>
                <a:ea typeface="Proxima Nova"/>
                <a:cs typeface="Proxima Nova"/>
                <a:sym typeface="Proxima Nova"/>
              </a:defRPr>
            </a:lvl3pPr>
            <a:lvl4pPr marR="0" lvl="3" algn="ctr" rtl="0">
              <a:lnSpc>
                <a:spcPct val="100000"/>
              </a:lnSpc>
              <a:spcBef>
                <a:spcPts val="0"/>
              </a:spcBef>
              <a:spcAft>
                <a:spcPts val="0"/>
              </a:spcAft>
              <a:buClr>
                <a:schemeClr val="lt1"/>
              </a:buClr>
              <a:buSzPts val="12000"/>
              <a:buFont typeface="Proxima Nova"/>
              <a:buNone/>
              <a:defRPr sz="12000" b="1" i="0" u="none" strike="noStrike" cap="none">
                <a:solidFill>
                  <a:schemeClr val="lt1"/>
                </a:solidFill>
                <a:latin typeface="Proxima Nova"/>
                <a:ea typeface="Proxima Nova"/>
                <a:cs typeface="Proxima Nova"/>
                <a:sym typeface="Proxima Nova"/>
              </a:defRPr>
            </a:lvl4pPr>
            <a:lvl5pPr marR="0" lvl="4" algn="ctr" rtl="0">
              <a:lnSpc>
                <a:spcPct val="100000"/>
              </a:lnSpc>
              <a:spcBef>
                <a:spcPts val="0"/>
              </a:spcBef>
              <a:spcAft>
                <a:spcPts val="0"/>
              </a:spcAft>
              <a:buClr>
                <a:schemeClr val="lt1"/>
              </a:buClr>
              <a:buSzPts val="12000"/>
              <a:buFont typeface="Proxima Nova"/>
              <a:buNone/>
              <a:defRPr sz="12000" b="1" i="0" u="none" strike="noStrike" cap="none">
                <a:solidFill>
                  <a:schemeClr val="lt1"/>
                </a:solidFill>
                <a:latin typeface="Proxima Nova"/>
                <a:ea typeface="Proxima Nova"/>
                <a:cs typeface="Proxima Nova"/>
                <a:sym typeface="Proxima Nova"/>
              </a:defRPr>
            </a:lvl5pPr>
            <a:lvl6pPr marR="0" lvl="5" algn="ctr" rtl="0">
              <a:lnSpc>
                <a:spcPct val="100000"/>
              </a:lnSpc>
              <a:spcBef>
                <a:spcPts val="0"/>
              </a:spcBef>
              <a:spcAft>
                <a:spcPts val="0"/>
              </a:spcAft>
              <a:buClr>
                <a:schemeClr val="lt1"/>
              </a:buClr>
              <a:buSzPts val="12000"/>
              <a:buFont typeface="Proxima Nova"/>
              <a:buNone/>
              <a:defRPr sz="12000" b="1" i="0" u="none" strike="noStrike" cap="none">
                <a:solidFill>
                  <a:schemeClr val="lt1"/>
                </a:solidFill>
                <a:latin typeface="Proxima Nova"/>
                <a:ea typeface="Proxima Nova"/>
                <a:cs typeface="Proxima Nova"/>
                <a:sym typeface="Proxima Nova"/>
              </a:defRPr>
            </a:lvl6pPr>
            <a:lvl7pPr marR="0" lvl="6" algn="ctr" rtl="0">
              <a:lnSpc>
                <a:spcPct val="100000"/>
              </a:lnSpc>
              <a:spcBef>
                <a:spcPts val="0"/>
              </a:spcBef>
              <a:spcAft>
                <a:spcPts val="0"/>
              </a:spcAft>
              <a:buClr>
                <a:schemeClr val="lt1"/>
              </a:buClr>
              <a:buSzPts val="12000"/>
              <a:buFont typeface="Proxima Nova"/>
              <a:buNone/>
              <a:defRPr sz="12000" b="1" i="0" u="none" strike="noStrike" cap="none">
                <a:solidFill>
                  <a:schemeClr val="lt1"/>
                </a:solidFill>
                <a:latin typeface="Proxima Nova"/>
                <a:ea typeface="Proxima Nova"/>
                <a:cs typeface="Proxima Nova"/>
                <a:sym typeface="Proxima Nova"/>
              </a:defRPr>
            </a:lvl7pPr>
            <a:lvl8pPr marR="0" lvl="7" algn="ctr" rtl="0">
              <a:lnSpc>
                <a:spcPct val="100000"/>
              </a:lnSpc>
              <a:spcBef>
                <a:spcPts val="0"/>
              </a:spcBef>
              <a:spcAft>
                <a:spcPts val="0"/>
              </a:spcAft>
              <a:buClr>
                <a:schemeClr val="lt1"/>
              </a:buClr>
              <a:buSzPts val="12000"/>
              <a:buFont typeface="Proxima Nova"/>
              <a:buNone/>
              <a:defRPr sz="12000" b="1" i="0" u="none" strike="noStrike" cap="none">
                <a:solidFill>
                  <a:schemeClr val="lt1"/>
                </a:solidFill>
                <a:latin typeface="Proxima Nova"/>
                <a:ea typeface="Proxima Nova"/>
                <a:cs typeface="Proxima Nova"/>
                <a:sym typeface="Proxima Nova"/>
              </a:defRPr>
            </a:lvl8pPr>
            <a:lvl9pPr marR="0" lvl="8" algn="ctr" rtl="0">
              <a:lnSpc>
                <a:spcPct val="100000"/>
              </a:lnSpc>
              <a:spcBef>
                <a:spcPts val="0"/>
              </a:spcBef>
              <a:spcAft>
                <a:spcPts val="0"/>
              </a:spcAft>
              <a:buClr>
                <a:schemeClr val="lt1"/>
              </a:buClr>
              <a:buSzPts val="12000"/>
              <a:buFont typeface="Proxima Nova"/>
              <a:buNone/>
              <a:defRPr sz="12000" b="1" i="0" u="none" strike="noStrike" cap="none">
                <a:solidFill>
                  <a:schemeClr val="lt1"/>
                </a:solidFill>
                <a:latin typeface="Proxima Nova"/>
                <a:ea typeface="Proxima Nova"/>
                <a:cs typeface="Proxima Nova"/>
                <a:sym typeface="Proxima Nova"/>
              </a:defRPr>
            </a:lvl9pPr>
          </a:lstStyle>
          <a:p>
            <a:r>
              <a:rPr lang="en"/>
              <a:t>02.</a:t>
            </a:r>
            <a:endParaRPr lang="en" dirty="0"/>
          </a:p>
        </p:txBody>
      </p:sp>
    </p:spTree>
    <p:extLst>
      <p:ext uri="{BB962C8B-B14F-4D97-AF65-F5344CB8AC3E}">
        <p14:creationId xmlns:p14="http://schemas.microsoft.com/office/powerpoint/2010/main" val="2428882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4700"/>
            <a:ext cx="491536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让光子代替电子做计算</a:t>
            </a:r>
            <a:endParaRPr dirty="0">
              <a:solidFill>
                <a:schemeClr val="tx1">
                  <a:lumMod val="50000"/>
                </a:schemeClr>
              </a:solidFill>
              <a:latin typeface="黑体" panose="02010609060101010101" pitchFamily="49" charset="-122"/>
              <a:ea typeface="黑体" panose="02010609060101010101" pitchFamily="49" charset="-122"/>
            </a:endParaRPr>
          </a:p>
        </p:txBody>
      </p:sp>
      <p:sp>
        <p:nvSpPr>
          <p:cNvPr id="5" name="Google Shape;415;p33">
            <a:extLst>
              <a:ext uri="{FF2B5EF4-FFF2-40B4-BE49-F238E27FC236}">
                <a16:creationId xmlns:a16="http://schemas.microsoft.com/office/drawing/2014/main" id="{6023B448-3A85-4A15-BB02-12B9E0FAC946}"/>
              </a:ext>
            </a:extLst>
          </p:cNvPr>
          <p:cNvSpPr txBox="1">
            <a:spLocks/>
          </p:cNvSpPr>
          <p:nvPr/>
        </p:nvSpPr>
        <p:spPr>
          <a:xfrm>
            <a:off x="338667" y="1096913"/>
            <a:ext cx="4799856" cy="83646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nSpc>
                <a:spcPct val="120000"/>
              </a:lnSpc>
              <a:buFont typeface="Arial" panose="020B0604020202020204" pitchFamily="34" charset="0"/>
              <a:buChar char="•"/>
            </a:pPr>
            <a:r>
              <a:rPr lang="zh-CN" altLang="en-US" sz="1200" b="0" i="0" dirty="0">
                <a:solidFill>
                  <a:srgbClr val="333333"/>
                </a:solidFill>
                <a:effectLst/>
                <a:latin typeface="思源黑体 CN" panose="020B0500000000000000" pitchFamily="34" charset="-122"/>
                <a:ea typeface="思源黑体 CN" panose="020B0500000000000000" pitchFamily="34" charset="-122"/>
              </a:rPr>
              <a:t>光子具有光速传播、抗电磁干扰、任意叠加等特性；</a:t>
            </a:r>
            <a:endParaRPr lang="en-US" altLang="zh-CN" sz="1200" b="0" i="0" dirty="0">
              <a:solidFill>
                <a:srgbClr val="333333"/>
              </a:solidFill>
              <a:effectLst/>
              <a:latin typeface="思源黑体 CN" panose="020B0500000000000000" pitchFamily="34" charset="-122"/>
              <a:ea typeface="思源黑体 CN" panose="020B0500000000000000" pitchFamily="34" charset="-122"/>
            </a:endParaRPr>
          </a:p>
          <a:p>
            <a:pPr marL="171450" indent="-171450">
              <a:lnSpc>
                <a:spcPct val="120000"/>
              </a:lnSpc>
              <a:buFont typeface="Arial" panose="020B0604020202020204" pitchFamily="34" charset="0"/>
              <a:buChar char="•"/>
            </a:pPr>
            <a:r>
              <a:rPr lang="zh-CN" altLang="en-US" sz="1200" b="0" i="0" dirty="0">
                <a:solidFill>
                  <a:srgbClr val="333333"/>
                </a:solidFill>
                <a:effectLst/>
                <a:latin typeface="思源黑体 CN" panose="020B0500000000000000" pitchFamily="34" charset="-122"/>
                <a:ea typeface="思源黑体 CN" panose="020B0500000000000000" pitchFamily="34" charset="-122"/>
              </a:rPr>
              <a:t>光学计算具有天然的并行计算特性，因而运算速度极快，计算效率大大高于布尔代数逻辑计算效率。</a:t>
            </a:r>
            <a:endParaRPr lang="en-US" sz="1200" dirty="0">
              <a:solidFill>
                <a:schemeClr val="tx1">
                  <a:lumMod val="50000"/>
                </a:schemeClr>
              </a:solidFill>
              <a:latin typeface="思源黑体 CN" panose="020B0500000000000000" pitchFamily="34" charset="-122"/>
              <a:ea typeface="思源黑体 CN" panose="020B0500000000000000" pitchFamily="34" charset="-122"/>
            </a:endParaRPr>
          </a:p>
        </p:txBody>
      </p:sp>
      <p:sp>
        <p:nvSpPr>
          <p:cNvPr id="21" name="文本框 20">
            <a:extLst>
              <a:ext uri="{FF2B5EF4-FFF2-40B4-BE49-F238E27FC236}">
                <a16:creationId xmlns:a16="http://schemas.microsoft.com/office/drawing/2014/main" id="{17FE9D5A-0EA1-4B49-872F-61323B7A88AE}"/>
              </a:ext>
            </a:extLst>
          </p:cNvPr>
          <p:cNvSpPr txBox="1"/>
          <p:nvPr/>
        </p:nvSpPr>
        <p:spPr>
          <a:xfrm>
            <a:off x="5643468" y="579944"/>
            <a:ext cx="3100941" cy="732316"/>
          </a:xfrm>
          <a:prstGeom prst="rect">
            <a:avLst/>
          </a:prstGeom>
          <a:noFill/>
        </p:spPr>
        <p:txBody>
          <a:bodyPr wrap="square" rtlCol="0">
            <a:spAutoFit/>
          </a:bodyPr>
          <a:lstStyle/>
          <a:p>
            <a:pPr algn="ctr"/>
            <a:r>
              <a:rPr lang="zh-CN" altLang="en-US" b="1" dirty="0">
                <a:solidFill>
                  <a:srgbClr val="CC0000"/>
                </a:solidFill>
              </a:rPr>
              <a:t>光用于计算</a:t>
            </a:r>
            <a:endParaRPr lang="en-US" altLang="zh-CN" b="1" dirty="0">
              <a:solidFill>
                <a:srgbClr val="CC0000"/>
              </a:solidFill>
            </a:endParaRPr>
          </a:p>
          <a:p>
            <a:pPr>
              <a:lnSpc>
                <a:spcPct val="120000"/>
              </a:lnSpc>
            </a:pPr>
            <a:r>
              <a:rPr lang="zh-CN" altLang="en-US" sz="1200" dirty="0">
                <a:solidFill>
                  <a:srgbClr val="333333"/>
                </a:solidFill>
                <a:latin typeface="思源黑体 CN" panose="020B0500000000000000" pitchFamily="34" charset="-122"/>
                <a:ea typeface="思源黑体 CN" panose="020B0500000000000000" pitchFamily="34" charset="-122"/>
              </a:rPr>
              <a:t>将光应用与计算系统，主要是解决当前计算系统中存在的数据传输带宽问题</a:t>
            </a:r>
          </a:p>
        </p:txBody>
      </p:sp>
      <p:pic>
        <p:nvPicPr>
          <p:cNvPr id="4" name="图片 3">
            <a:extLst>
              <a:ext uri="{FF2B5EF4-FFF2-40B4-BE49-F238E27FC236}">
                <a16:creationId xmlns:a16="http://schemas.microsoft.com/office/drawing/2014/main" id="{DEC555A1-E74B-4700-804A-58EE5555CCB0}"/>
              </a:ext>
            </a:extLst>
          </p:cNvPr>
          <p:cNvPicPr>
            <a:picLocks noChangeAspect="1"/>
          </p:cNvPicPr>
          <p:nvPr/>
        </p:nvPicPr>
        <p:blipFill>
          <a:blip r:embed="rId3"/>
          <a:stretch>
            <a:fillRect/>
          </a:stretch>
        </p:blipFill>
        <p:spPr>
          <a:xfrm>
            <a:off x="282186" y="1883186"/>
            <a:ext cx="4799856" cy="3025614"/>
          </a:xfrm>
          <a:prstGeom prst="rect">
            <a:avLst/>
          </a:prstGeom>
        </p:spPr>
      </p:pic>
      <p:sp>
        <p:nvSpPr>
          <p:cNvPr id="7" name="椭圆 6">
            <a:extLst>
              <a:ext uri="{FF2B5EF4-FFF2-40B4-BE49-F238E27FC236}">
                <a16:creationId xmlns:a16="http://schemas.microsoft.com/office/drawing/2014/main" id="{00BD277D-CEBD-4AB3-9F86-3FCDBFE64C39}"/>
              </a:ext>
            </a:extLst>
          </p:cNvPr>
          <p:cNvSpPr/>
          <p:nvPr/>
        </p:nvSpPr>
        <p:spPr>
          <a:xfrm>
            <a:off x="4260273" y="1724891"/>
            <a:ext cx="637309" cy="1579418"/>
          </a:xfrm>
          <a:prstGeom prst="ellipse">
            <a:avLst/>
          </a:prstGeom>
          <a:solidFill>
            <a:srgbClr val="8793C7">
              <a:alpha val="34902"/>
            </a:srgb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8B56CC0E-137D-4E6E-9975-3DBD6DAB9337}"/>
              </a:ext>
            </a:extLst>
          </p:cNvPr>
          <p:cNvGrpSpPr/>
          <p:nvPr/>
        </p:nvGrpSpPr>
        <p:grpSpPr>
          <a:xfrm>
            <a:off x="5160458" y="1312260"/>
            <a:ext cx="2071430" cy="1388764"/>
            <a:chOff x="5160458" y="1312260"/>
            <a:chExt cx="2071430" cy="1388764"/>
          </a:xfrm>
        </p:grpSpPr>
        <p:pic>
          <p:nvPicPr>
            <p:cNvPr id="9" name="图片 8">
              <a:extLst>
                <a:ext uri="{FF2B5EF4-FFF2-40B4-BE49-F238E27FC236}">
                  <a16:creationId xmlns:a16="http://schemas.microsoft.com/office/drawing/2014/main" id="{AE577108-E6F4-41CC-9A52-72257FCCBA7F}"/>
                </a:ext>
              </a:extLst>
            </p:cNvPr>
            <p:cNvPicPr>
              <a:picLocks noChangeAspect="1"/>
            </p:cNvPicPr>
            <p:nvPr/>
          </p:nvPicPr>
          <p:blipFill>
            <a:blip r:embed="rId4"/>
            <a:stretch>
              <a:fillRect/>
            </a:stretch>
          </p:blipFill>
          <p:spPr>
            <a:xfrm>
              <a:off x="5160458" y="1312260"/>
              <a:ext cx="2071430" cy="1183949"/>
            </a:xfrm>
            <a:prstGeom prst="rect">
              <a:avLst/>
            </a:prstGeom>
          </p:spPr>
        </p:pic>
        <p:sp>
          <p:nvSpPr>
            <p:cNvPr id="10" name="文本框 9">
              <a:extLst>
                <a:ext uri="{FF2B5EF4-FFF2-40B4-BE49-F238E27FC236}">
                  <a16:creationId xmlns:a16="http://schemas.microsoft.com/office/drawing/2014/main" id="{FAFD855F-2551-4B31-93AD-D0DF78F50B4E}"/>
                </a:ext>
              </a:extLst>
            </p:cNvPr>
            <p:cNvSpPr txBox="1"/>
            <p:nvPr/>
          </p:nvSpPr>
          <p:spPr>
            <a:xfrm>
              <a:off x="5704299" y="2454803"/>
              <a:ext cx="961813" cy="246221"/>
            </a:xfrm>
            <a:prstGeom prst="rect">
              <a:avLst/>
            </a:prstGeom>
            <a:noFill/>
          </p:spPr>
          <p:txBody>
            <a:bodyPr wrap="square" rtlCol="0">
              <a:spAutoFit/>
            </a:bodyPr>
            <a:lstStyle/>
            <a:p>
              <a:r>
                <a:rPr lang="zh-CN" altLang="en-US" sz="1000" dirty="0">
                  <a:latin typeface="思源黑体 CN" panose="020B0500000000000000" pitchFamily="34" charset="-122"/>
                  <a:ea typeface="思源黑体 CN" panose="020B0500000000000000" pitchFamily="34" charset="-122"/>
                </a:rPr>
                <a:t>光介质缓存</a:t>
              </a:r>
            </a:p>
          </p:txBody>
        </p:sp>
      </p:grpSp>
      <p:grpSp>
        <p:nvGrpSpPr>
          <p:cNvPr id="2" name="组合 1">
            <a:extLst>
              <a:ext uri="{FF2B5EF4-FFF2-40B4-BE49-F238E27FC236}">
                <a16:creationId xmlns:a16="http://schemas.microsoft.com/office/drawing/2014/main" id="{AEAD8F25-FF3A-4F52-BAD1-2FF977EEF5C9}"/>
              </a:ext>
            </a:extLst>
          </p:cNvPr>
          <p:cNvGrpSpPr/>
          <p:nvPr/>
        </p:nvGrpSpPr>
        <p:grpSpPr>
          <a:xfrm>
            <a:off x="7184277" y="1399594"/>
            <a:ext cx="1819371" cy="1140273"/>
            <a:chOff x="6999817" y="1388049"/>
            <a:chExt cx="1819371" cy="1140273"/>
          </a:xfrm>
        </p:grpSpPr>
        <p:pic>
          <p:nvPicPr>
            <p:cNvPr id="23" name="图片 22">
              <a:extLst>
                <a:ext uri="{FF2B5EF4-FFF2-40B4-BE49-F238E27FC236}">
                  <a16:creationId xmlns:a16="http://schemas.microsoft.com/office/drawing/2014/main" id="{F7BB0E86-33FC-43DC-81DD-67107D778D8C}"/>
                </a:ext>
              </a:extLst>
            </p:cNvPr>
            <p:cNvPicPr>
              <a:picLocks noChangeAspect="1"/>
            </p:cNvPicPr>
            <p:nvPr/>
          </p:nvPicPr>
          <p:blipFill>
            <a:blip r:embed="rId5"/>
            <a:stretch>
              <a:fillRect/>
            </a:stretch>
          </p:blipFill>
          <p:spPr>
            <a:xfrm>
              <a:off x="6999817" y="1388049"/>
              <a:ext cx="1819371" cy="926165"/>
            </a:xfrm>
            <a:prstGeom prst="rect">
              <a:avLst/>
            </a:prstGeom>
          </p:spPr>
        </p:pic>
        <p:sp>
          <p:nvSpPr>
            <p:cNvPr id="25" name="文本框 24">
              <a:extLst>
                <a:ext uri="{FF2B5EF4-FFF2-40B4-BE49-F238E27FC236}">
                  <a16:creationId xmlns:a16="http://schemas.microsoft.com/office/drawing/2014/main" id="{BEF695B0-FA1C-4CE0-A351-C51E354D4246}"/>
                </a:ext>
              </a:extLst>
            </p:cNvPr>
            <p:cNvSpPr txBox="1"/>
            <p:nvPr/>
          </p:nvSpPr>
          <p:spPr>
            <a:xfrm>
              <a:off x="7694734" y="2282101"/>
              <a:ext cx="961813" cy="246221"/>
            </a:xfrm>
            <a:prstGeom prst="rect">
              <a:avLst/>
            </a:prstGeom>
            <a:noFill/>
          </p:spPr>
          <p:txBody>
            <a:bodyPr wrap="square" rtlCol="0">
              <a:spAutoFit/>
            </a:bodyPr>
            <a:lstStyle/>
            <a:p>
              <a:r>
                <a:rPr lang="zh-CN" altLang="en-US" sz="1000" dirty="0">
                  <a:latin typeface="思源黑体 CN" panose="020B0500000000000000" pitchFamily="34" charset="-122"/>
                  <a:ea typeface="思源黑体 CN" panose="020B0500000000000000" pitchFamily="34" charset="-122"/>
                </a:rPr>
                <a:t>光纤</a:t>
              </a:r>
            </a:p>
          </p:txBody>
        </p:sp>
      </p:grpSp>
      <p:sp>
        <p:nvSpPr>
          <p:cNvPr id="26" name="文本框 25">
            <a:extLst>
              <a:ext uri="{FF2B5EF4-FFF2-40B4-BE49-F238E27FC236}">
                <a16:creationId xmlns:a16="http://schemas.microsoft.com/office/drawing/2014/main" id="{F53B1713-E202-4112-8A8A-4C6F30D34DCA}"/>
              </a:ext>
            </a:extLst>
          </p:cNvPr>
          <p:cNvSpPr txBox="1"/>
          <p:nvPr/>
        </p:nvSpPr>
        <p:spPr>
          <a:xfrm>
            <a:off x="5697846" y="2627201"/>
            <a:ext cx="3100941" cy="732316"/>
          </a:xfrm>
          <a:prstGeom prst="rect">
            <a:avLst/>
          </a:prstGeom>
          <a:noFill/>
        </p:spPr>
        <p:txBody>
          <a:bodyPr wrap="square" rtlCol="0">
            <a:spAutoFit/>
          </a:bodyPr>
          <a:lstStyle/>
          <a:p>
            <a:pPr algn="ctr"/>
            <a:r>
              <a:rPr lang="zh-CN" altLang="en-US" b="1" dirty="0">
                <a:solidFill>
                  <a:srgbClr val="CC0000"/>
                </a:solidFill>
              </a:rPr>
              <a:t>用光做计算</a:t>
            </a:r>
            <a:endParaRPr lang="en-US" altLang="zh-CN" b="1" dirty="0">
              <a:solidFill>
                <a:srgbClr val="CC0000"/>
              </a:solidFill>
            </a:endParaRPr>
          </a:p>
          <a:p>
            <a:pPr>
              <a:lnSpc>
                <a:spcPct val="120000"/>
              </a:lnSpc>
            </a:pPr>
            <a:r>
              <a:rPr lang="zh-CN" altLang="en-US" sz="1200" dirty="0">
                <a:solidFill>
                  <a:srgbClr val="333333"/>
                </a:solidFill>
                <a:latin typeface="思源黑体 CN" panose="020B0500000000000000" pitchFamily="34" charset="-122"/>
                <a:ea typeface="思源黑体 CN" panose="020B0500000000000000" pitchFamily="34" charset="-122"/>
              </a:rPr>
              <a:t>利用光和光学器件的特性，来完成计算过程，可以作为电计算系统的部分替代和补充</a:t>
            </a:r>
          </a:p>
        </p:txBody>
      </p:sp>
      <p:pic>
        <p:nvPicPr>
          <p:cNvPr id="27" name="图片 26">
            <a:extLst>
              <a:ext uri="{FF2B5EF4-FFF2-40B4-BE49-F238E27FC236}">
                <a16:creationId xmlns:a16="http://schemas.microsoft.com/office/drawing/2014/main" id="{CABBE5F8-86B4-469A-BF11-BC49E90D6D0E}"/>
              </a:ext>
            </a:extLst>
          </p:cNvPr>
          <p:cNvPicPr>
            <a:picLocks noChangeAspect="1"/>
          </p:cNvPicPr>
          <p:nvPr/>
        </p:nvPicPr>
        <p:blipFill>
          <a:blip r:embed="rId6"/>
          <a:stretch>
            <a:fillRect/>
          </a:stretch>
        </p:blipFill>
        <p:spPr>
          <a:xfrm>
            <a:off x="5938230" y="3361851"/>
            <a:ext cx="2620171" cy="1436242"/>
          </a:xfrm>
          <a:prstGeom prst="rect">
            <a:avLst/>
          </a:prstGeom>
        </p:spPr>
      </p:pic>
    </p:spTree>
    <p:extLst>
      <p:ext uri="{BB962C8B-B14F-4D97-AF65-F5344CB8AC3E}">
        <p14:creationId xmlns:p14="http://schemas.microsoft.com/office/powerpoint/2010/main" val="1767791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4700"/>
            <a:ext cx="491536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光计算的定义</a:t>
            </a:r>
            <a:endParaRPr dirty="0">
              <a:solidFill>
                <a:schemeClr val="tx1">
                  <a:lumMod val="50000"/>
                </a:schemeClr>
              </a:solidFill>
              <a:latin typeface="黑体" panose="02010609060101010101" pitchFamily="49" charset="-122"/>
              <a:ea typeface="黑体" panose="02010609060101010101" pitchFamily="49" charset="-122"/>
            </a:endParaRPr>
          </a:p>
        </p:txBody>
      </p:sp>
      <p:sp>
        <p:nvSpPr>
          <p:cNvPr id="5" name="Google Shape;415;p33">
            <a:extLst>
              <a:ext uri="{FF2B5EF4-FFF2-40B4-BE49-F238E27FC236}">
                <a16:creationId xmlns:a16="http://schemas.microsoft.com/office/drawing/2014/main" id="{6023B448-3A85-4A15-BB02-12B9E0FAC946}"/>
              </a:ext>
            </a:extLst>
          </p:cNvPr>
          <p:cNvSpPr txBox="1">
            <a:spLocks/>
          </p:cNvSpPr>
          <p:nvPr/>
        </p:nvSpPr>
        <p:spPr>
          <a:xfrm>
            <a:off x="331911" y="873547"/>
            <a:ext cx="8049927" cy="4270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20000"/>
              </a:lnSpc>
            </a:pPr>
            <a:r>
              <a:rPr lang="zh-CN" altLang="en-US" sz="1200" b="1" dirty="0">
                <a:solidFill>
                  <a:srgbClr val="333333"/>
                </a:solidFill>
                <a:latin typeface="思源黑体 CN" panose="020B0500000000000000" pitchFamily="34" charset="-122"/>
                <a:ea typeface="思源黑体 CN" panose="020B0500000000000000" pitchFamily="34" charset="-122"/>
              </a:rPr>
              <a:t>基本概念：</a:t>
            </a:r>
            <a:r>
              <a:rPr lang="zh-CN" altLang="en-US" sz="1200" dirty="0">
                <a:solidFill>
                  <a:srgbClr val="333333"/>
                </a:solidFill>
                <a:latin typeface="思源黑体 CN" panose="020B0500000000000000" pitchFamily="34" charset="-122"/>
                <a:ea typeface="思源黑体 CN" panose="020B0500000000000000" pitchFamily="34" charset="-122"/>
              </a:rPr>
              <a:t>以光子作为信息传输的载体，基于光学计算单元构建计算系统，通过必要操作实现信息处理或数据运算。</a:t>
            </a:r>
            <a:endParaRPr lang="en-US" sz="1200" dirty="0">
              <a:solidFill>
                <a:schemeClr val="tx1">
                  <a:lumMod val="50000"/>
                </a:schemeClr>
              </a:solidFill>
              <a:latin typeface="思源黑体 CN" panose="020B0500000000000000" pitchFamily="34" charset="-122"/>
              <a:ea typeface="思源黑体 CN" panose="020B0500000000000000" pitchFamily="34" charset="-122"/>
            </a:endParaRPr>
          </a:p>
        </p:txBody>
      </p:sp>
      <p:sp>
        <p:nvSpPr>
          <p:cNvPr id="26" name="文本框 25">
            <a:extLst>
              <a:ext uri="{FF2B5EF4-FFF2-40B4-BE49-F238E27FC236}">
                <a16:creationId xmlns:a16="http://schemas.microsoft.com/office/drawing/2014/main" id="{F53B1713-E202-4112-8A8A-4C6F30D34DCA}"/>
              </a:ext>
            </a:extLst>
          </p:cNvPr>
          <p:cNvSpPr txBox="1"/>
          <p:nvPr/>
        </p:nvSpPr>
        <p:spPr>
          <a:xfrm>
            <a:off x="678823" y="1232900"/>
            <a:ext cx="3127807" cy="815608"/>
          </a:xfrm>
          <a:prstGeom prst="rect">
            <a:avLst/>
          </a:prstGeom>
          <a:solidFill>
            <a:schemeClr val="accent6">
              <a:lumMod val="85000"/>
            </a:schemeClr>
          </a:solidFill>
        </p:spPr>
        <p:txBody>
          <a:bodyPr wrap="square" rtlCol="0">
            <a:spAutoFit/>
          </a:bodyPr>
          <a:lstStyle/>
          <a:p>
            <a:pPr algn="ctr"/>
            <a:r>
              <a:rPr lang="zh-CN" altLang="en-US" b="1" dirty="0">
                <a:solidFill>
                  <a:srgbClr val="CC0000"/>
                </a:solidFill>
              </a:rPr>
              <a:t>模拟光运算</a:t>
            </a:r>
            <a:endParaRPr lang="en-US" altLang="zh-CN" b="1" dirty="0">
              <a:solidFill>
                <a:srgbClr val="CC0000"/>
              </a:solidFill>
            </a:endParaRPr>
          </a:p>
          <a:p>
            <a:r>
              <a:rPr lang="zh-CN" altLang="en-US" sz="1100" dirty="0">
                <a:solidFill>
                  <a:srgbClr val="333333"/>
                </a:solidFill>
                <a:latin typeface="思源黑体 CN" panose="020B0500000000000000" pitchFamily="34" charset="-122"/>
                <a:ea typeface="思源黑体 CN" panose="020B0500000000000000" pitchFamily="34" charset="-122"/>
              </a:rPr>
              <a:t>不依赖与或非逻辑门的原理，利用光学器件自身特性，实现在数字计算领域需要一系列复杂逻辑操作的运算过程，属于</a:t>
            </a:r>
            <a:r>
              <a:rPr lang="zh-CN" altLang="en-US" sz="1100" b="1" dirty="0">
                <a:solidFill>
                  <a:srgbClr val="333333"/>
                </a:solidFill>
                <a:latin typeface="思源黑体 CN" panose="020B0500000000000000" pitchFamily="34" charset="-122"/>
                <a:ea typeface="思源黑体 CN" panose="020B0500000000000000" pitchFamily="34" charset="-122"/>
              </a:rPr>
              <a:t>专用计算</a:t>
            </a:r>
            <a:r>
              <a:rPr lang="zh-CN" altLang="en-US" sz="1100" dirty="0">
                <a:solidFill>
                  <a:srgbClr val="333333"/>
                </a:solidFill>
                <a:latin typeface="思源黑体 CN" panose="020B0500000000000000" pitchFamily="34" charset="-122"/>
                <a:ea typeface="思源黑体 CN" panose="020B0500000000000000" pitchFamily="34" charset="-122"/>
              </a:rPr>
              <a:t>。</a:t>
            </a:r>
          </a:p>
        </p:txBody>
      </p:sp>
      <p:sp>
        <p:nvSpPr>
          <p:cNvPr id="13" name="文本框 12">
            <a:extLst>
              <a:ext uri="{FF2B5EF4-FFF2-40B4-BE49-F238E27FC236}">
                <a16:creationId xmlns:a16="http://schemas.microsoft.com/office/drawing/2014/main" id="{201DE3CB-2E77-4D92-A2BF-97313E08A8BF}"/>
              </a:ext>
            </a:extLst>
          </p:cNvPr>
          <p:cNvSpPr txBox="1"/>
          <p:nvPr/>
        </p:nvSpPr>
        <p:spPr>
          <a:xfrm>
            <a:off x="5022342" y="1232900"/>
            <a:ext cx="3127807" cy="815608"/>
          </a:xfrm>
          <a:prstGeom prst="rect">
            <a:avLst/>
          </a:prstGeom>
          <a:solidFill>
            <a:schemeClr val="accent6">
              <a:lumMod val="85000"/>
            </a:schemeClr>
          </a:solidFill>
        </p:spPr>
        <p:txBody>
          <a:bodyPr wrap="square" rtlCol="0">
            <a:spAutoFit/>
          </a:bodyPr>
          <a:lstStyle/>
          <a:p>
            <a:pPr algn="ctr"/>
            <a:r>
              <a:rPr lang="zh-CN" altLang="en-US" b="1" dirty="0">
                <a:solidFill>
                  <a:srgbClr val="CC0000"/>
                </a:solidFill>
              </a:rPr>
              <a:t>数字光运算</a:t>
            </a:r>
            <a:endParaRPr lang="en-US" altLang="zh-CN" b="1" dirty="0">
              <a:solidFill>
                <a:srgbClr val="CC0000"/>
              </a:solidFill>
            </a:endParaRPr>
          </a:p>
          <a:p>
            <a:r>
              <a:rPr lang="zh-CN" altLang="en-US" sz="1100" dirty="0">
                <a:solidFill>
                  <a:srgbClr val="333333"/>
                </a:solidFill>
                <a:latin typeface="思源黑体 CN" panose="020B0500000000000000" pitchFamily="34" charset="-122"/>
                <a:ea typeface="思源黑体 CN" panose="020B0500000000000000" pitchFamily="34" charset="-122"/>
              </a:rPr>
              <a:t>利用光和光学器件的组合来实现经典的逻辑门，构建类似传统计算原理的计算系统，通过复杂逻辑门组合计算，属于</a:t>
            </a:r>
            <a:r>
              <a:rPr lang="zh-CN" altLang="en-US" sz="1100" b="1" dirty="0">
                <a:solidFill>
                  <a:srgbClr val="333333"/>
                </a:solidFill>
                <a:latin typeface="思源黑体 CN" panose="020B0500000000000000" pitchFamily="34" charset="-122"/>
                <a:ea typeface="思源黑体 CN" panose="020B0500000000000000" pitchFamily="34" charset="-122"/>
              </a:rPr>
              <a:t>通用计算</a:t>
            </a:r>
            <a:r>
              <a:rPr lang="zh-CN" altLang="en-US" sz="1100" dirty="0">
                <a:solidFill>
                  <a:srgbClr val="333333"/>
                </a:solidFill>
                <a:latin typeface="思源黑体 CN" panose="020B0500000000000000" pitchFamily="34" charset="-122"/>
                <a:ea typeface="思源黑体 CN" panose="020B0500000000000000" pitchFamily="34" charset="-122"/>
              </a:rPr>
              <a:t>。</a:t>
            </a:r>
          </a:p>
        </p:txBody>
      </p:sp>
      <p:sp>
        <p:nvSpPr>
          <p:cNvPr id="17" name="文本框 16">
            <a:extLst>
              <a:ext uri="{FF2B5EF4-FFF2-40B4-BE49-F238E27FC236}">
                <a16:creationId xmlns:a16="http://schemas.microsoft.com/office/drawing/2014/main" id="{EF427DD6-DDB4-48C5-AD75-6CBB34005749}"/>
              </a:ext>
            </a:extLst>
          </p:cNvPr>
          <p:cNvSpPr txBox="1"/>
          <p:nvPr/>
        </p:nvSpPr>
        <p:spPr>
          <a:xfrm>
            <a:off x="5015586" y="2141421"/>
            <a:ext cx="3127807" cy="272415"/>
          </a:xfrm>
          <a:prstGeom prst="roundRect">
            <a:avLst/>
          </a:prstGeom>
          <a:solidFill>
            <a:schemeClr val="tx2"/>
          </a:solidFill>
          <a:ln>
            <a:noFill/>
          </a:ln>
        </p:spPr>
        <p:txBody>
          <a:bodyPr wrap="square">
            <a:spAutoFit/>
          </a:bodyPr>
          <a:lstStyle/>
          <a:p>
            <a:pPr algn="ctr"/>
            <a:r>
              <a:rPr lang="zh-CN" altLang="en-US" sz="1000" i="0" dirty="0">
                <a:solidFill>
                  <a:schemeClr val="bg1"/>
                </a:solidFill>
                <a:effectLst/>
                <a:latin typeface="微软雅黑" panose="020B0503020204020204" pitchFamily="34" charset="-122"/>
                <a:ea typeface="微软雅黑" panose="020B0503020204020204" pitchFamily="34" charset="-122"/>
              </a:rPr>
              <a:t>麻省理工学院提出的光学矩阵乘法器</a:t>
            </a:r>
          </a:p>
        </p:txBody>
      </p:sp>
      <p:sp>
        <p:nvSpPr>
          <p:cNvPr id="18" name="文本框 17">
            <a:extLst>
              <a:ext uri="{FF2B5EF4-FFF2-40B4-BE49-F238E27FC236}">
                <a16:creationId xmlns:a16="http://schemas.microsoft.com/office/drawing/2014/main" id="{DBAF54A2-49C9-4446-917F-677AA0EF7EA1}"/>
              </a:ext>
            </a:extLst>
          </p:cNvPr>
          <p:cNvSpPr txBox="1"/>
          <p:nvPr/>
        </p:nvSpPr>
        <p:spPr>
          <a:xfrm>
            <a:off x="678822" y="2122981"/>
            <a:ext cx="3127807" cy="272415"/>
          </a:xfrm>
          <a:prstGeom prst="roundRect">
            <a:avLst/>
          </a:prstGeom>
          <a:solidFill>
            <a:schemeClr val="tx2"/>
          </a:solidFill>
          <a:ln>
            <a:noFill/>
          </a:ln>
        </p:spPr>
        <p:txBody>
          <a:bodyPr wrap="square">
            <a:spAutoFit/>
          </a:bodyPr>
          <a:lstStyle/>
          <a:p>
            <a:pPr algn="ctr"/>
            <a:r>
              <a:rPr lang="zh-CN" altLang="en-US" sz="1000" i="0" dirty="0">
                <a:solidFill>
                  <a:schemeClr val="bg1"/>
                </a:solidFill>
                <a:effectLst/>
                <a:latin typeface="微软雅黑" panose="020B0503020204020204" pitchFamily="34" charset="-122"/>
                <a:ea typeface="微软雅黑" panose="020B0503020204020204" pitchFamily="34" charset="-122"/>
              </a:rPr>
              <a:t>折射</a:t>
            </a:r>
            <a:r>
              <a:rPr lang="en-US" altLang="zh-CN" sz="1000" i="0" dirty="0">
                <a:solidFill>
                  <a:schemeClr val="bg1"/>
                </a:solidFill>
                <a:effectLst/>
                <a:latin typeface="微软雅黑" panose="020B0503020204020204" pitchFamily="34" charset="-122"/>
                <a:ea typeface="微软雅黑" panose="020B0503020204020204" pitchFamily="34" charset="-122"/>
              </a:rPr>
              <a:t>—</a:t>
            </a:r>
            <a:r>
              <a:rPr lang="zh-CN" altLang="en-US" sz="1000" i="0" dirty="0">
                <a:solidFill>
                  <a:schemeClr val="bg1"/>
                </a:solidFill>
                <a:effectLst/>
                <a:latin typeface="微软雅黑" panose="020B0503020204020204" pitchFamily="34" charset="-122"/>
                <a:ea typeface="微软雅黑" panose="020B0503020204020204" pitchFamily="34" charset="-122"/>
              </a:rPr>
              <a:t>光学傅里叶变换</a:t>
            </a:r>
          </a:p>
        </p:txBody>
      </p:sp>
      <p:pic>
        <p:nvPicPr>
          <p:cNvPr id="14" name="图片 13">
            <a:extLst>
              <a:ext uri="{FF2B5EF4-FFF2-40B4-BE49-F238E27FC236}">
                <a16:creationId xmlns:a16="http://schemas.microsoft.com/office/drawing/2014/main" id="{C503A414-1945-4A8E-BB0C-AC30041D6BCF}"/>
              </a:ext>
            </a:extLst>
          </p:cNvPr>
          <p:cNvPicPr>
            <a:picLocks noChangeAspect="1"/>
          </p:cNvPicPr>
          <p:nvPr/>
        </p:nvPicPr>
        <p:blipFill>
          <a:blip r:embed="rId3"/>
          <a:stretch>
            <a:fillRect/>
          </a:stretch>
        </p:blipFill>
        <p:spPr>
          <a:xfrm>
            <a:off x="1339917" y="2395396"/>
            <a:ext cx="1694537" cy="1150835"/>
          </a:xfrm>
          <a:prstGeom prst="rect">
            <a:avLst/>
          </a:prstGeom>
        </p:spPr>
      </p:pic>
      <p:sp>
        <p:nvSpPr>
          <p:cNvPr id="28" name="文本框 27">
            <a:extLst>
              <a:ext uri="{FF2B5EF4-FFF2-40B4-BE49-F238E27FC236}">
                <a16:creationId xmlns:a16="http://schemas.microsoft.com/office/drawing/2014/main" id="{F392EEF4-3AAF-4F50-B11B-64A19019CD7F}"/>
              </a:ext>
            </a:extLst>
          </p:cNvPr>
          <p:cNvSpPr txBox="1"/>
          <p:nvPr/>
        </p:nvSpPr>
        <p:spPr>
          <a:xfrm>
            <a:off x="678822" y="3561119"/>
            <a:ext cx="3127807" cy="272415"/>
          </a:xfrm>
          <a:prstGeom prst="roundRect">
            <a:avLst/>
          </a:prstGeom>
          <a:solidFill>
            <a:schemeClr val="tx2"/>
          </a:solidFill>
          <a:ln>
            <a:noFill/>
          </a:ln>
        </p:spPr>
        <p:txBody>
          <a:bodyPr wrap="square">
            <a:spAutoFit/>
          </a:bodyPr>
          <a:lstStyle/>
          <a:p>
            <a:pPr algn="ctr"/>
            <a:r>
              <a:rPr lang="zh-CN" altLang="en-US" sz="1000" i="0" dirty="0">
                <a:solidFill>
                  <a:schemeClr val="bg1"/>
                </a:solidFill>
                <a:effectLst/>
                <a:latin typeface="微软雅黑" panose="020B0503020204020204" pitchFamily="34" charset="-122"/>
                <a:ea typeface="微软雅黑" panose="020B0503020204020204" pitchFamily="34" charset="-122"/>
              </a:rPr>
              <a:t>衍射</a:t>
            </a:r>
            <a:r>
              <a:rPr lang="en-US" altLang="zh-CN" sz="1000" i="0" dirty="0">
                <a:solidFill>
                  <a:schemeClr val="bg1"/>
                </a:solidFill>
                <a:effectLst/>
                <a:latin typeface="微软雅黑" panose="020B0503020204020204" pitchFamily="34" charset="-122"/>
                <a:ea typeface="微软雅黑" panose="020B0503020204020204" pitchFamily="34" charset="-122"/>
              </a:rPr>
              <a:t>—</a:t>
            </a:r>
            <a:r>
              <a:rPr lang="zh-CN" altLang="en-US" sz="1000" i="0" dirty="0">
                <a:solidFill>
                  <a:schemeClr val="bg1"/>
                </a:solidFill>
                <a:effectLst/>
                <a:latin typeface="微软雅黑" panose="020B0503020204020204" pitchFamily="34" charset="-122"/>
                <a:ea typeface="微软雅黑" panose="020B0503020204020204" pitchFamily="34" charset="-122"/>
              </a:rPr>
              <a:t>光学矩阵运算</a:t>
            </a:r>
          </a:p>
        </p:txBody>
      </p:sp>
      <p:pic>
        <p:nvPicPr>
          <p:cNvPr id="5122" name="Picture 2">
            <a:extLst>
              <a:ext uri="{FF2B5EF4-FFF2-40B4-BE49-F238E27FC236}">
                <a16:creationId xmlns:a16="http://schemas.microsoft.com/office/drawing/2014/main" id="{06BB778D-9AF0-4E0C-BE16-F795A4B57A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01939" y="2495589"/>
            <a:ext cx="3968611" cy="2131061"/>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a:extLst>
              <a:ext uri="{FF2B5EF4-FFF2-40B4-BE49-F238E27FC236}">
                <a16:creationId xmlns:a16="http://schemas.microsoft.com/office/drawing/2014/main" id="{89136FC9-5647-44A5-9D11-9627FF6D14CF}"/>
              </a:ext>
            </a:extLst>
          </p:cNvPr>
          <p:cNvPicPr>
            <a:picLocks noChangeAspect="1"/>
          </p:cNvPicPr>
          <p:nvPr/>
        </p:nvPicPr>
        <p:blipFill>
          <a:blip r:embed="rId5"/>
          <a:stretch>
            <a:fillRect/>
          </a:stretch>
        </p:blipFill>
        <p:spPr>
          <a:xfrm>
            <a:off x="1026534" y="3871888"/>
            <a:ext cx="2321302" cy="1191851"/>
          </a:xfrm>
          <a:prstGeom prst="rect">
            <a:avLst/>
          </a:prstGeom>
        </p:spPr>
      </p:pic>
    </p:spTree>
    <p:extLst>
      <p:ext uri="{BB962C8B-B14F-4D97-AF65-F5344CB8AC3E}">
        <p14:creationId xmlns:p14="http://schemas.microsoft.com/office/powerpoint/2010/main" val="4182024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0569"/>
            <a:ext cx="3041226"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数字光运算</a:t>
            </a:r>
          </a:p>
        </p:txBody>
      </p:sp>
      <p:sp>
        <p:nvSpPr>
          <p:cNvPr id="10" name="文本框 9">
            <a:extLst>
              <a:ext uri="{FF2B5EF4-FFF2-40B4-BE49-F238E27FC236}">
                <a16:creationId xmlns:a16="http://schemas.microsoft.com/office/drawing/2014/main" id="{1D7C62E4-4E74-4172-AD15-1972BDCEA41B}"/>
              </a:ext>
            </a:extLst>
          </p:cNvPr>
          <p:cNvSpPr txBox="1"/>
          <p:nvPr/>
        </p:nvSpPr>
        <p:spPr>
          <a:xfrm>
            <a:off x="510349" y="857087"/>
            <a:ext cx="4572000" cy="1403269"/>
          </a:xfrm>
          <a:prstGeom prst="rect">
            <a:avLst/>
          </a:prstGeom>
          <a:noFill/>
        </p:spPr>
        <p:txBody>
          <a:bodyPr wrap="square">
            <a:spAutoFit/>
          </a:bodyPr>
          <a:lstStyle/>
          <a:p>
            <a:pPr>
              <a:lnSpc>
                <a:spcPct val="120000"/>
              </a:lnSpc>
            </a:pPr>
            <a:r>
              <a:rPr lang="zh-CN" altLang="en-US" sz="1200" b="1" dirty="0">
                <a:solidFill>
                  <a:srgbClr val="C00000"/>
                </a:solidFill>
                <a:latin typeface="思源黑体 CN" panose="020B0500000000000000" pitchFamily="34" charset="-122"/>
                <a:ea typeface="思源黑体 CN" panose="020B0500000000000000" pitchFamily="34" charset="-122"/>
              </a:rPr>
              <a:t>半导体光放大器（</a:t>
            </a:r>
            <a:r>
              <a:rPr lang="en-US" altLang="zh-CN" sz="1200" b="1" dirty="0">
                <a:solidFill>
                  <a:srgbClr val="C00000"/>
                </a:solidFill>
                <a:latin typeface="思源黑体 CN" panose="020B0500000000000000" pitchFamily="34" charset="-122"/>
                <a:ea typeface="思源黑体 CN" panose="020B0500000000000000" pitchFamily="34" charset="-122"/>
              </a:rPr>
              <a:t>SOA</a:t>
            </a:r>
            <a:r>
              <a:rPr lang="zh-CN" altLang="en-US" sz="1200" b="1" dirty="0">
                <a:solidFill>
                  <a:srgbClr val="C00000"/>
                </a:solidFill>
                <a:latin typeface="思源黑体 CN" panose="020B0500000000000000" pitchFamily="34" charset="-122"/>
                <a:ea typeface="思源黑体 CN" panose="020B0500000000000000" pitchFamily="34" charset="-122"/>
              </a:rPr>
              <a:t>）</a:t>
            </a:r>
            <a:r>
              <a:rPr lang="zh-CN" altLang="en-US" sz="1200" dirty="0">
                <a:solidFill>
                  <a:srgbClr val="333333"/>
                </a:solidFill>
                <a:latin typeface="思源黑体 CN" panose="020B0500000000000000" pitchFamily="34" charset="-122"/>
                <a:ea typeface="思源黑体 CN" panose="020B0500000000000000" pitchFamily="34" charset="-122"/>
              </a:rPr>
              <a:t>是全光逻辑门中的主要功能器件，具有体积小、易集成、光谱性能好、工作波长范围宽、响应时间短以及良好的非线性特性等优点。</a:t>
            </a: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r>
              <a:rPr lang="zh-CN" altLang="en-US" sz="1200" b="1" dirty="0">
                <a:latin typeface="思源黑体 CN" panose="020B0500000000000000" pitchFamily="34" charset="-122"/>
                <a:ea typeface="思源黑体 CN" panose="020B0500000000000000" pitchFamily="34" charset="-122"/>
              </a:rPr>
              <a:t>半导体光放大器（</a:t>
            </a:r>
            <a:r>
              <a:rPr lang="en-US" altLang="zh-CN" sz="1200" b="1" dirty="0">
                <a:latin typeface="思源黑体 CN" panose="020B0500000000000000" pitchFamily="34" charset="-122"/>
                <a:ea typeface="思源黑体 CN" panose="020B0500000000000000" pitchFamily="34" charset="-122"/>
              </a:rPr>
              <a:t>SOA</a:t>
            </a:r>
            <a:r>
              <a:rPr lang="zh-CN" altLang="en-US" sz="1200" b="1" dirty="0">
                <a:latin typeface="思源黑体 CN" panose="020B0500000000000000" pitchFamily="34" charset="-122"/>
                <a:ea typeface="思源黑体 CN" panose="020B0500000000000000" pitchFamily="34" charset="-122"/>
              </a:rPr>
              <a:t>）的特性：</a:t>
            </a:r>
            <a:r>
              <a:rPr lang="zh-CN" altLang="en-US" sz="1200" dirty="0">
                <a:solidFill>
                  <a:srgbClr val="333333"/>
                </a:solidFill>
                <a:latin typeface="思源黑体 CN" panose="020B0500000000000000" pitchFamily="34" charset="-122"/>
                <a:ea typeface="思源黑体 CN" panose="020B0500000000000000" pitchFamily="34" charset="-122"/>
              </a:rPr>
              <a:t>当同时有两束光脉冲从左右两端相向进入</a:t>
            </a:r>
            <a:r>
              <a:rPr lang="en-US" altLang="zh-CN" sz="1200" dirty="0">
                <a:solidFill>
                  <a:srgbClr val="333333"/>
                </a:solidFill>
                <a:latin typeface="思源黑体 CN" panose="020B0500000000000000" pitchFamily="34" charset="-122"/>
                <a:ea typeface="思源黑体 CN" panose="020B0500000000000000" pitchFamily="34" charset="-122"/>
              </a:rPr>
              <a:t>SOA</a:t>
            </a:r>
            <a:r>
              <a:rPr lang="zh-CN" altLang="en-US" sz="1200" dirty="0">
                <a:solidFill>
                  <a:srgbClr val="333333"/>
                </a:solidFill>
                <a:latin typeface="思源黑体 CN" panose="020B0500000000000000" pitchFamily="34" charset="-122"/>
                <a:ea typeface="思源黑体 CN" panose="020B0500000000000000" pitchFamily="34" charset="-122"/>
              </a:rPr>
              <a:t>，其中右侧光强</a:t>
            </a:r>
            <a:r>
              <a:rPr lang="zh-CN" altLang="en-US" sz="1200" dirty="0">
                <a:solidFill>
                  <a:srgbClr val="C00000"/>
                </a:solidFill>
                <a:latin typeface="思源黑体 CN" panose="020B0500000000000000" pitchFamily="34" charset="-122"/>
                <a:ea typeface="思源黑体 CN" panose="020B0500000000000000" pitchFamily="34" charset="-122"/>
              </a:rPr>
              <a:t>远大于</a:t>
            </a:r>
            <a:r>
              <a:rPr lang="zh-CN" altLang="en-US" sz="1200" dirty="0">
                <a:solidFill>
                  <a:srgbClr val="333333"/>
                </a:solidFill>
                <a:latin typeface="思源黑体 CN" panose="020B0500000000000000" pitchFamily="34" charset="-122"/>
                <a:ea typeface="思源黑体 CN" panose="020B0500000000000000" pitchFamily="34" charset="-122"/>
              </a:rPr>
              <a:t>左侧光强时，</a:t>
            </a:r>
            <a:r>
              <a:rPr lang="en-US" altLang="zh-CN" sz="1200" dirty="0">
                <a:solidFill>
                  <a:srgbClr val="333333"/>
                </a:solidFill>
                <a:latin typeface="思源黑体 CN" panose="020B0500000000000000" pitchFamily="34" charset="-122"/>
                <a:ea typeface="思源黑体 CN" panose="020B0500000000000000" pitchFamily="34" charset="-122"/>
              </a:rPr>
              <a:t>SOA</a:t>
            </a:r>
            <a:r>
              <a:rPr lang="zh-CN" altLang="en-US" sz="1200" dirty="0">
                <a:solidFill>
                  <a:srgbClr val="333333"/>
                </a:solidFill>
                <a:latin typeface="思源黑体 CN" panose="020B0500000000000000" pitchFamily="34" charset="-122"/>
                <a:ea typeface="思源黑体 CN" panose="020B0500000000000000" pitchFamily="34" charset="-122"/>
              </a:rPr>
              <a:t>中的绝大部分载流子被右侧光消耗，左侧光可以视为没有被放大输出。</a:t>
            </a:r>
          </a:p>
        </p:txBody>
      </p:sp>
      <p:sp>
        <p:nvSpPr>
          <p:cNvPr id="18" name="文本框 17">
            <a:extLst>
              <a:ext uri="{FF2B5EF4-FFF2-40B4-BE49-F238E27FC236}">
                <a16:creationId xmlns:a16="http://schemas.microsoft.com/office/drawing/2014/main" id="{F8CF78E9-2C70-463A-8229-887F6ADDACF4}"/>
              </a:ext>
            </a:extLst>
          </p:cNvPr>
          <p:cNvSpPr txBox="1"/>
          <p:nvPr/>
        </p:nvSpPr>
        <p:spPr>
          <a:xfrm>
            <a:off x="510349" y="4187329"/>
            <a:ext cx="8182187" cy="329064"/>
          </a:xfrm>
          <a:prstGeom prst="rect">
            <a:avLst/>
          </a:prstGeom>
          <a:noFill/>
        </p:spPr>
        <p:txBody>
          <a:bodyPr wrap="square">
            <a:spAutoFit/>
          </a:bodyPr>
          <a:lstStyle/>
          <a:p>
            <a:pPr>
              <a:lnSpc>
                <a:spcPct val="120000"/>
              </a:lnSpc>
            </a:pPr>
            <a:r>
              <a:rPr lang="zh-CN" altLang="en-US" dirty="0">
                <a:solidFill>
                  <a:srgbClr val="333333"/>
                </a:solidFill>
                <a:latin typeface="思源黑体 CN" panose="020B0500000000000000" pitchFamily="34" charset="-122"/>
                <a:ea typeface="思源黑体 CN" panose="020B0500000000000000" pitchFamily="34" charset="-122"/>
              </a:rPr>
              <a:t>光逻辑门的发展是实现电计算向光计算跨越的桥梁，可以突破“电子瓶颈”的限制，提高网络容量。</a:t>
            </a:r>
          </a:p>
        </p:txBody>
      </p:sp>
      <p:pic>
        <p:nvPicPr>
          <p:cNvPr id="17" name="图片 16">
            <a:extLst>
              <a:ext uri="{FF2B5EF4-FFF2-40B4-BE49-F238E27FC236}">
                <a16:creationId xmlns:a16="http://schemas.microsoft.com/office/drawing/2014/main" id="{894DE187-58CD-4D18-A269-FCDFB91C204A}"/>
              </a:ext>
            </a:extLst>
          </p:cNvPr>
          <p:cNvPicPr>
            <a:picLocks noChangeAspect="1"/>
          </p:cNvPicPr>
          <p:nvPr/>
        </p:nvPicPr>
        <p:blipFill>
          <a:blip r:embed="rId3"/>
          <a:stretch>
            <a:fillRect/>
          </a:stretch>
        </p:blipFill>
        <p:spPr>
          <a:xfrm>
            <a:off x="487782" y="2260355"/>
            <a:ext cx="2752381" cy="1480953"/>
          </a:xfrm>
          <a:prstGeom prst="rect">
            <a:avLst/>
          </a:prstGeom>
        </p:spPr>
      </p:pic>
      <p:grpSp>
        <p:nvGrpSpPr>
          <p:cNvPr id="24" name="组合 23">
            <a:extLst>
              <a:ext uri="{FF2B5EF4-FFF2-40B4-BE49-F238E27FC236}">
                <a16:creationId xmlns:a16="http://schemas.microsoft.com/office/drawing/2014/main" id="{A3D65A8B-3689-4E63-8BD9-ECB222075755}"/>
              </a:ext>
            </a:extLst>
          </p:cNvPr>
          <p:cNvGrpSpPr/>
          <p:nvPr/>
        </p:nvGrpSpPr>
        <p:grpSpPr>
          <a:xfrm>
            <a:off x="5104916" y="857087"/>
            <a:ext cx="3600026" cy="3246273"/>
            <a:chOff x="5155111" y="637219"/>
            <a:chExt cx="3600026" cy="3246273"/>
          </a:xfrm>
        </p:grpSpPr>
        <mc:AlternateContent xmlns:mc="http://schemas.openxmlformats.org/markup-compatibility/2006" xmlns:a14="http://schemas.microsoft.com/office/drawing/2010/main">
          <mc:Choice Requires="a14">
            <p:sp>
              <p:nvSpPr>
                <p:cNvPr id="23" name="文本框 22">
                  <a:extLst>
                    <a:ext uri="{FF2B5EF4-FFF2-40B4-BE49-F238E27FC236}">
                      <a16:creationId xmlns:a16="http://schemas.microsoft.com/office/drawing/2014/main" id="{A7144D08-C9B4-44B4-91F7-7292AAEDB2D0}"/>
                    </a:ext>
                  </a:extLst>
                </p:cNvPr>
                <p:cNvSpPr txBox="1"/>
                <p:nvPr/>
              </p:nvSpPr>
              <p:spPr>
                <a:xfrm>
                  <a:off x="5155111" y="637219"/>
                  <a:ext cx="3600026" cy="3246273"/>
                </a:xfrm>
                <a:prstGeom prst="rect">
                  <a:avLst/>
                </a:prstGeom>
                <a:solidFill>
                  <a:srgbClr val="D9D9D9"/>
                </a:solidFill>
              </p:spPr>
              <p:txBody>
                <a:bodyPr wrap="square">
                  <a:spAutoFit/>
                </a:bodyPr>
                <a:lstStyle/>
                <a:p>
                  <a:pPr>
                    <a:lnSpc>
                      <a:spcPct val="120000"/>
                    </a:lnSpc>
                  </a:pP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r>
                    <a:rPr lang="en-US" altLang="zh-CN" sz="1200" dirty="0">
                      <a:solidFill>
                        <a:srgbClr val="333333"/>
                      </a:solidFill>
                      <a:latin typeface="思源黑体 CN" panose="020B0500000000000000" pitchFamily="34" charset="-122"/>
                      <a:ea typeface="思源黑体 CN" panose="020B0500000000000000" pitchFamily="34" charset="-122"/>
                    </a:rPr>
                    <a:t>A</a:t>
                  </a:r>
                  <a:r>
                    <a:rPr lang="zh-CN" altLang="en-US" sz="1200" dirty="0">
                      <a:solidFill>
                        <a:srgbClr val="333333"/>
                      </a:solidFill>
                      <a:latin typeface="思源黑体 CN" panose="020B0500000000000000" pitchFamily="34" charset="-122"/>
                      <a:ea typeface="思源黑体 CN" panose="020B0500000000000000" pitchFamily="34" charset="-122"/>
                    </a:rPr>
                    <a:t>为弱光，</a:t>
                  </a:r>
                  <a:r>
                    <a:rPr lang="en-US" altLang="zh-CN" sz="1200" dirty="0">
                      <a:solidFill>
                        <a:srgbClr val="333333"/>
                      </a:solidFill>
                      <a:latin typeface="思源黑体 CN" panose="020B0500000000000000" pitchFamily="34" charset="-122"/>
                      <a:ea typeface="思源黑体 CN" panose="020B0500000000000000" pitchFamily="34" charset="-122"/>
                    </a:rPr>
                    <a:t>B</a:t>
                  </a:r>
                  <a:r>
                    <a:rPr lang="zh-CN" altLang="en-US" sz="1200" dirty="0">
                      <a:solidFill>
                        <a:srgbClr val="333333"/>
                      </a:solidFill>
                      <a:latin typeface="思源黑体 CN" panose="020B0500000000000000" pitchFamily="34" charset="-122"/>
                      <a:ea typeface="思源黑体 CN" panose="020B0500000000000000" pitchFamily="34" charset="-122"/>
                    </a:rPr>
                    <a:t>为强光，以</a:t>
                  </a:r>
                  <a:r>
                    <a:rPr lang="en-US" altLang="zh-CN" sz="1200" dirty="0">
                      <a:solidFill>
                        <a:srgbClr val="333333"/>
                      </a:solidFill>
                      <a:latin typeface="思源黑体 CN" panose="020B0500000000000000" pitchFamily="34" charset="-122"/>
                      <a:ea typeface="思源黑体 CN" panose="020B0500000000000000" pitchFamily="34" charset="-122"/>
                    </a:rPr>
                    <a:t>SOA1</a:t>
                  </a:r>
                  <a:r>
                    <a:rPr lang="zh-CN" altLang="en-US" sz="1200" dirty="0">
                      <a:solidFill>
                        <a:srgbClr val="333333"/>
                      </a:solidFill>
                      <a:latin typeface="思源黑体 CN" panose="020B0500000000000000" pitchFamily="34" charset="-122"/>
                      <a:ea typeface="思源黑体 CN" panose="020B0500000000000000" pitchFamily="34" charset="-122"/>
                    </a:rPr>
                    <a:t>为例，只有当右端</a:t>
                  </a:r>
                  <a:r>
                    <a:rPr lang="en-US" altLang="zh-CN" sz="1200" dirty="0">
                      <a:solidFill>
                        <a:srgbClr val="333333"/>
                      </a:solidFill>
                      <a:latin typeface="思源黑体 CN" panose="020B0500000000000000" pitchFamily="34" charset="-122"/>
                      <a:ea typeface="思源黑体 CN" panose="020B0500000000000000" pitchFamily="34" charset="-122"/>
                    </a:rPr>
                    <a:t>B</a:t>
                  </a:r>
                  <a:r>
                    <a:rPr lang="zh-CN" altLang="en-US" sz="1200" dirty="0">
                      <a:solidFill>
                        <a:srgbClr val="333333"/>
                      </a:solidFill>
                      <a:latin typeface="思源黑体 CN" panose="020B0500000000000000" pitchFamily="34" charset="-122"/>
                      <a:ea typeface="思源黑体 CN" panose="020B0500000000000000" pitchFamily="34" charset="-122"/>
                    </a:rPr>
                    <a:t>为“</a:t>
                  </a:r>
                  <a:r>
                    <a:rPr lang="en-US" altLang="zh-CN" sz="1200" dirty="0">
                      <a:solidFill>
                        <a:srgbClr val="333333"/>
                      </a:solidFill>
                      <a:latin typeface="思源黑体 CN" panose="020B0500000000000000" pitchFamily="34" charset="-122"/>
                      <a:ea typeface="思源黑体 CN" panose="020B0500000000000000" pitchFamily="34" charset="-122"/>
                    </a:rPr>
                    <a:t>0</a:t>
                  </a:r>
                  <a:r>
                    <a:rPr lang="zh-CN" altLang="en-US" sz="1200" dirty="0">
                      <a:solidFill>
                        <a:srgbClr val="333333"/>
                      </a:solidFill>
                      <a:latin typeface="思源黑体 CN" panose="020B0500000000000000" pitchFamily="34" charset="-122"/>
                      <a:ea typeface="思源黑体 CN" panose="020B0500000000000000" pitchFamily="34" charset="-122"/>
                    </a:rPr>
                    <a:t>”时，</a:t>
                  </a:r>
                  <a:r>
                    <a:rPr lang="en-US" altLang="zh-CN" sz="1200" dirty="0">
                      <a:solidFill>
                        <a:srgbClr val="333333"/>
                      </a:solidFill>
                      <a:latin typeface="思源黑体 CN" panose="020B0500000000000000" pitchFamily="34" charset="-122"/>
                      <a:ea typeface="思源黑体 CN" panose="020B0500000000000000" pitchFamily="34" charset="-122"/>
                    </a:rPr>
                    <a:t>A</a:t>
                  </a:r>
                  <a:r>
                    <a:rPr lang="zh-CN" altLang="en-US" sz="1200" dirty="0">
                      <a:solidFill>
                        <a:srgbClr val="333333"/>
                      </a:solidFill>
                      <a:latin typeface="思源黑体 CN" panose="020B0500000000000000" pitchFamily="34" charset="-122"/>
                      <a:ea typeface="思源黑体 CN" panose="020B0500000000000000" pitchFamily="34" charset="-122"/>
                    </a:rPr>
                    <a:t>才能够被</a:t>
                  </a:r>
                  <a:r>
                    <a:rPr lang="en-US" altLang="zh-CN" sz="1200" dirty="0">
                      <a:solidFill>
                        <a:srgbClr val="333333"/>
                      </a:solidFill>
                      <a:latin typeface="思源黑体 CN" panose="020B0500000000000000" pitchFamily="34" charset="-122"/>
                      <a:ea typeface="思源黑体 CN" panose="020B0500000000000000" pitchFamily="34" charset="-122"/>
                    </a:rPr>
                    <a:t>SOA</a:t>
                  </a:r>
                  <a:r>
                    <a:rPr lang="zh-CN" altLang="en-US" sz="1200" dirty="0">
                      <a:solidFill>
                        <a:srgbClr val="333333"/>
                      </a:solidFill>
                      <a:latin typeface="思源黑体 CN" panose="020B0500000000000000" pitchFamily="34" charset="-122"/>
                      <a:ea typeface="思源黑体 CN" panose="020B0500000000000000" pitchFamily="34" charset="-122"/>
                    </a:rPr>
                    <a:t>放大，输出为“</a:t>
                  </a:r>
                  <a:r>
                    <a:rPr lang="en-US" altLang="zh-CN" sz="1200" dirty="0">
                      <a:solidFill>
                        <a:srgbClr val="333333"/>
                      </a:solidFill>
                      <a:latin typeface="思源黑体 CN" panose="020B0500000000000000" pitchFamily="34" charset="-122"/>
                      <a:ea typeface="思源黑体 CN" panose="020B0500000000000000" pitchFamily="34" charset="-122"/>
                    </a:rPr>
                    <a:t>1</a:t>
                  </a:r>
                  <a:r>
                    <a:rPr lang="zh-CN" altLang="en-US" sz="1200" dirty="0">
                      <a:solidFill>
                        <a:srgbClr val="333333"/>
                      </a:solidFill>
                      <a:latin typeface="思源黑体 CN" panose="020B0500000000000000" pitchFamily="34" charset="-122"/>
                      <a:ea typeface="思源黑体 CN" panose="020B0500000000000000" pitchFamily="34" charset="-122"/>
                    </a:rPr>
                    <a:t>”，即实现了</a:t>
                  </a:r>
                  <a14:m>
                    <m:oMath xmlns:m="http://schemas.openxmlformats.org/officeDocument/2006/math">
                      <m:r>
                        <m:rPr>
                          <m:sty m:val="p"/>
                        </m:rPr>
                        <a:rPr lang="en-US" altLang="zh-CN" sz="1200" dirty="0">
                          <a:solidFill>
                            <a:srgbClr val="333333"/>
                          </a:solidFill>
                          <a:latin typeface="Cambria Math" panose="02040503050406030204" pitchFamily="18" charset="0"/>
                          <a:ea typeface="思源黑体 CN" panose="020B0500000000000000" pitchFamily="34" charset="-122"/>
                        </a:rPr>
                        <m:t>A</m:t>
                      </m:r>
                      <m:bar>
                        <m:barPr>
                          <m:pos m:val="top"/>
                          <m:ctrlPr>
                            <a:rPr lang="en-US" altLang="zh-CN" sz="1200" i="1" dirty="0">
                              <a:solidFill>
                                <a:srgbClr val="333333"/>
                              </a:solidFill>
                              <a:latin typeface="Cambria Math" panose="02040503050406030204" pitchFamily="18" charset="0"/>
                              <a:ea typeface="思源黑体 CN" panose="020B0500000000000000" pitchFamily="34" charset="-122"/>
                            </a:rPr>
                          </m:ctrlPr>
                        </m:barPr>
                        <m:e>
                          <m:r>
                            <m:rPr>
                              <m:sty m:val="p"/>
                            </m:rPr>
                            <a:rPr lang="en-US" altLang="zh-CN" sz="1200" dirty="0">
                              <a:solidFill>
                                <a:srgbClr val="333333"/>
                              </a:solidFill>
                              <a:latin typeface="Cambria Math" panose="02040503050406030204" pitchFamily="18" charset="0"/>
                              <a:ea typeface="思源黑体 CN" panose="020B0500000000000000" pitchFamily="34" charset="-122"/>
                            </a:rPr>
                            <m:t>B</m:t>
                          </m:r>
                        </m:e>
                      </m:bar>
                    </m:oMath>
                  </a14:m>
                  <a:r>
                    <a:rPr lang="en-US" altLang="zh-CN" sz="1200" dirty="0">
                      <a:solidFill>
                        <a:srgbClr val="333333"/>
                      </a:solidFill>
                      <a:latin typeface="思源黑体 CN" panose="020B0500000000000000" pitchFamily="34" charset="-122"/>
                      <a:ea typeface="思源黑体 CN" panose="020B0500000000000000" pitchFamily="34" charset="-122"/>
                    </a:rPr>
                    <a:t> </a:t>
                  </a:r>
                  <a:r>
                    <a:rPr lang="zh-CN" altLang="en-US" sz="1200" dirty="0">
                      <a:solidFill>
                        <a:srgbClr val="333333"/>
                      </a:solidFill>
                      <a:latin typeface="思源黑体 CN" panose="020B0500000000000000" pitchFamily="34" charset="-122"/>
                      <a:ea typeface="思源黑体 CN" panose="020B0500000000000000" pitchFamily="34" charset="-122"/>
                    </a:rPr>
                    <a:t>运算；</a:t>
                  </a: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r>
                    <a:rPr lang="zh-CN" altLang="en-US" sz="1200" dirty="0">
                      <a:solidFill>
                        <a:srgbClr val="333333"/>
                      </a:solidFill>
                      <a:latin typeface="思源黑体 CN" panose="020B0500000000000000" pitchFamily="34" charset="-122"/>
                      <a:ea typeface="思源黑体 CN" panose="020B0500000000000000" pitchFamily="34" charset="-122"/>
                    </a:rPr>
                    <a:t>同理，下方的</a:t>
                  </a:r>
                  <a:r>
                    <a:rPr lang="en-US" altLang="zh-CN" sz="1200" dirty="0">
                      <a:solidFill>
                        <a:srgbClr val="333333"/>
                      </a:solidFill>
                      <a:latin typeface="思源黑体 CN" panose="020B0500000000000000" pitchFamily="34" charset="-122"/>
                      <a:ea typeface="思源黑体 CN" panose="020B0500000000000000" pitchFamily="34" charset="-122"/>
                    </a:rPr>
                    <a:t>SOA2</a:t>
                  </a:r>
                  <a:r>
                    <a:rPr lang="zh-CN" altLang="en-US" sz="1200" dirty="0">
                      <a:solidFill>
                        <a:srgbClr val="333333"/>
                      </a:solidFill>
                      <a:latin typeface="思源黑体 CN" panose="020B0500000000000000" pitchFamily="34" charset="-122"/>
                      <a:ea typeface="思源黑体 CN" panose="020B0500000000000000" pitchFamily="34" charset="-122"/>
                    </a:rPr>
                    <a:t>实现了</a:t>
                  </a:r>
                  <a14:m>
                    <m:oMath xmlns:m="http://schemas.openxmlformats.org/officeDocument/2006/math">
                      <m:bar>
                        <m:barPr>
                          <m:pos m:val="top"/>
                          <m:ctrlPr>
                            <a:rPr lang="en-US" altLang="zh-CN" sz="1200" i="1" dirty="0">
                              <a:solidFill>
                                <a:srgbClr val="333333"/>
                              </a:solidFill>
                              <a:latin typeface="Cambria Math" panose="02040503050406030204" pitchFamily="18" charset="0"/>
                              <a:ea typeface="思源黑体 CN" panose="020B0500000000000000" pitchFamily="34" charset="-122"/>
                            </a:rPr>
                          </m:ctrlPr>
                        </m:barPr>
                        <m:e>
                          <m:r>
                            <m:rPr>
                              <m:sty m:val="p"/>
                            </m:rPr>
                            <a:rPr lang="en-US" altLang="zh-CN" sz="1200" i="1" dirty="0">
                              <a:solidFill>
                                <a:srgbClr val="333333"/>
                              </a:solidFill>
                              <a:latin typeface="Cambria Math" panose="02040503050406030204" pitchFamily="18" charset="0"/>
                              <a:ea typeface="思源黑体 CN" panose="020B0500000000000000" pitchFamily="34" charset="-122"/>
                            </a:rPr>
                            <m:t>A</m:t>
                          </m:r>
                        </m:e>
                      </m:bar>
                      <m:r>
                        <m:rPr>
                          <m:sty m:val="p"/>
                        </m:rPr>
                        <a:rPr lang="en-US" altLang="zh-CN" sz="1200" i="1" dirty="0">
                          <a:solidFill>
                            <a:srgbClr val="333333"/>
                          </a:solidFill>
                          <a:latin typeface="Cambria Math" panose="02040503050406030204" pitchFamily="18" charset="0"/>
                          <a:ea typeface="思源黑体 CN" panose="020B0500000000000000" pitchFamily="34" charset="-122"/>
                        </a:rPr>
                        <m:t>B</m:t>
                      </m:r>
                    </m:oMath>
                  </a14:m>
                  <a:r>
                    <a:rPr lang="en-US" altLang="zh-CN" sz="1200" dirty="0">
                      <a:solidFill>
                        <a:srgbClr val="333333"/>
                      </a:solidFill>
                      <a:latin typeface="思源黑体 CN" panose="020B0500000000000000" pitchFamily="34" charset="-122"/>
                      <a:ea typeface="思源黑体 CN" panose="020B0500000000000000" pitchFamily="34" charset="-122"/>
                    </a:rPr>
                    <a:t> </a:t>
                  </a:r>
                  <a:r>
                    <a:rPr lang="zh-CN" altLang="en-US" sz="1200" dirty="0">
                      <a:solidFill>
                        <a:srgbClr val="333333"/>
                      </a:solidFill>
                      <a:latin typeface="思源黑体 CN" panose="020B0500000000000000" pitchFamily="34" charset="-122"/>
                      <a:ea typeface="思源黑体 CN" panose="020B0500000000000000" pitchFamily="34" charset="-122"/>
                    </a:rPr>
                    <a:t>运算；</a:t>
                  </a: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20000"/>
                    </a:lnSpc>
                  </a:pPr>
                  <a:r>
                    <a:rPr lang="zh-CN" altLang="en-US" sz="1200" dirty="0">
                      <a:solidFill>
                        <a:srgbClr val="333333"/>
                      </a:solidFill>
                      <a:latin typeface="思源黑体 CN" panose="020B0500000000000000" pitchFamily="34" charset="-122"/>
                      <a:ea typeface="思源黑体 CN" panose="020B0500000000000000" pitchFamily="34" charset="-122"/>
                    </a:rPr>
                    <a:t>将</a:t>
                  </a:r>
                  <a:r>
                    <a:rPr lang="en-US" altLang="zh-CN" sz="1200" dirty="0">
                      <a:solidFill>
                        <a:srgbClr val="333333"/>
                      </a:solidFill>
                      <a:latin typeface="思源黑体 CN" panose="020B0500000000000000" pitchFamily="34" charset="-122"/>
                      <a:ea typeface="思源黑体 CN" panose="020B0500000000000000" pitchFamily="34" charset="-122"/>
                    </a:rPr>
                    <a:t>2</a:t>
                  </a:r>
                  <a:r>
                    <a:rPr lang="zh-CN" altLang="en-US" sz="1200" dirty="0">
                      <a:solidFill>
                        <a:srgbClr val="333333"/>
                      </a:solidFill>
                      <a:latin typeface="思源黑体 CN" panose="020B0500000000000000" pitchFamily="34" charset="-122"/>
                      <a:ea typeface="思源黑体 CN" panose="020B0500000000000000" pitchFamily="34" charset="-122"/>
                    </a:rPr>
                    <a:t>路信号通过</a:t>
                  </a:r>
                  <a:r>
                    <a:rPr lang="en-US" altLang="zh-CN" sz="1200" dirty="0">
                      <a:solidFill>
                        <a:srgbClr val="333333"/>
                      </a:solidFill>
                      <a:latin typeface="思源黑体 CN" panose="020B0500000000000000" pitchFamily="34" charset="-122"/>
                      <a:ea typeface="思源黑体 CN" panose="020B0500000000000000" pitchFamily="34" charset="-122"/>
                    </a:rPr>
                    <a:t>1</a:t>
                  </a:r>
                  <a:r>
                    <a:rPr lang="zh-CN" altLang="en-US" sz="1200" dirty="0">
                      <a:solidFill>
                        <a:srgbClr val="333333"/>
                      </a:solidFill>
                      <a:latin typeface="思源黑体 CN" panose="020B0500000000000000" pitchFamily="34" charset="-122"/>
                      <a:ea typeface="思源黑体 CN" panose="020B0500000000000000" pitchFamily="34" charset="-122"/>
                    </a:rPr>
                    <a:t>个光耦合器耦合到一起输出，也就是 </a:t>
                  </a:r>
                  <a14:m>
                    <m:oMath xmlns:m="http://schemas.openxmlformats.org/officeDocument/2006/math">
                      <m:r>
                        <m:rPr>
                          <m:sty m:val="p"/>
                        </m:rPr>
                        <a:rPr lang="en-US" altLang="zh-CN" sz="1200" i="1" dirty="0">
                          <a:solidFill>
                            <a:srgbClr val="333333"/>
                          </a:solidFill>
                          <a:latin typeface="Cambria Math" panose="02040503050406030204" pitchFamily="18" charset="0"/>
                          <a:ea typeface="思源黑体 CN" panose="020B0500000000000000" pitchFamily="34" charset="-122"/>
                        </a:rPr>
                        <m:t>XOR</m:t>
                      </m:r>
                      <m:r>
                        <a:rPr lang="en-US" altLang="zh-CN" sz="1200" b="0" i="1" dirty="0" smtClean="0">
                          <a:solidFill>
                            <a:srgbClr val="333333"/>
                          </a:solidFill>
                          <a:latin typeface="Cambria Math" panose="02040503050406030204" pitchFamily="18" charset="0"/>
                          <a:ea typeface="思源黑体 CN" panose="020B0500000000000000" pitchFamily="34" charset="-122"/>
                        </a:rPr>
                        <m:t>=</m:t>
                      </m:r>
                      <m:r>
                        <m:rPr>
                          <m:sty m:val="p"/>
                        </m:rPr>
                        <a:rPr lang="en-US" altLang="zh-CN" sz="1200" i="1" dirty="0">
                          <a:solidFill>
                            <a:srgbClr val="333333"/>
                          </a:solidFill>
                          <a:latin typeface="Cambria Math" panose="02040503050406030204" pitchFamily="18" charset="0"/>
                          <a:ea typeface="思源黑体 CN" panose="020B0500000000000000" pitchFamily="34" charset="-122"/>
                        </a:rPr>
                        <m:t>A</m:t>
                      </m:r>
                      <m:bar>
                        <m:barPr>
                          <m:pos m:val="top"/>
                          <m:ctrlPr>
                            <a:rPr lang="en-US" altLang="zh-CN" sz="1200" i="1" dirty="0">
                              <a:solidFill>
                                <a:srgbClr val="333333"/>
                              </a:solidFill>
                              <a:latin typeface="Cambria Math" panose="02040503050406030204" pitchFamily="18" charset="0"/>
                              <a:ea typeface="思源黑体 CN" panose="020B0500000000000000" pitchFamily="34" charset="-122"/>
                            </a:rPr>
                          </m:ctrlPr>
                        </m:barPr>
                        <m:e>
                          <m:r>
                            <m:rPr>
                              <m:sty m:val="p"/>
                            </m:rPr>
                            <a:rPr lang="en-US" altLang="zh-CN" sz="1200" i="1" dirty="0" smtClean="0">
                              <a:solidFill>
                                <a:srgbClr val="333333"/>
                              </a:solidFill>
                              <a:latin typeface="Cambria Math" panose="02040503050406030204" pitchFamily="18" charset="0"/>
                              <a:ea typeface="思源黑体 CN" panose="020B0500000000000000" pitchFamily="34" charset="-122"/>
                            </a:rPr>
                            <m:t>B</m:t>
                          </m:r>
                        </m:e>
                      </m:bar>
                      <m:r>
                        <a:rPr lang="en-US" altLang="zh-CN" sz="1200" b="0" i="1" dirty="0" smtClean="0">
                          <a:solidFill>
                            <a:srgbClr val="333333"/>
                          </a:solidFill>
                          <a:latin typeface="Cambria Math" panose="02040503050406030204" pitchFamily="18" charset="0"/>
                          <a:ea typeface="思源黑体 CN" panose="020B0500000000000000" pitchFamily="34" charset="-122"/>
                        </a:rPr>
                        <m:t>+</m:t>
                      </m:r>
                      <m:bar>
                        <m:barPr>
                          <m:pos m:val="top"/>
                          <m:ctrlPr>
                            <a:rPr lang="en-US" altLang="zh-CN" sz="1200" i="1" dirty="0" smtClean="0">
                              <a:solidFill>
                                <a:srgbClr val="333333"/>
                              </a:solidFill>
                              <a:latin typeface="Cambria Math" panose="02040503050406030204" pitchFamily="18" charset="0"/>
                              <a:ea typeface="思源黑体 CN" panose="020B0500000000000000" pitchFamily="34" charset="-122"/>
                            </a:rPr>
                          </m:ctrlPr>
                        </m:barPr>
                        <m:e>
                          <m:r>
                            <m:rPr>
                              <m:sty m:val="p"/>
                            </m:rPr>
                            <a:rPr lang="en-US" altLang="zh-CN" sz="1200" i="1" dirty="0">
                              <a:solidFill>
                                <a:srgbClr val="333333"/>
                              </a:solidFill>
                              <a:latin typeface="Cambria Math" panose="02040503050406030204" pitchFamily="18" charset="0"/>
                              <a:ea typeface="思源黑体 CN" panose="020B0500000000000000" pitchFamily="34" charset="-122"/>
                            </a:rPr>
                            <m:t>A</m:t>
                          </m:r>
                        </m:e>
                      </m:bar>
                      <m:r>
                        <m:rPr>
                          <m:sty m:val="p"/>
                        </m:rPr>
                        <a:rPr lang="en-US" altLang="zh-CN" sz="1200" i="1" dirty="0">
                          <a:solidFill>
                            <a:srgbClr val="333333"/>
                          </a:solidFill>
                          <a:latin typeface="Cambria Math" panose="02040503050406030204" pitchFamily="18" charset="0"/>
                          <a:ea typeface="思源黑体 CN" panose="020B0500000000000000" pitchFamily="34" charset="-122"/>
                        </a:rPr>
                        <m:t>B</m:t>
                      </m:r>
                    </m:oMath>
                  </a14:m>
                  <a:endParaRPr lang="en-US" altLang="zh-CN" sz="1200" dirty="0">
                    <a:solidFill>
                      <a:srgbClr val="333333"/>
                    </a:solidFill>
                    <a:latin typeface="思源黑体 CN" panose="020B0500000000000000" pitchFamily="34" charset="-122"/>
                    <a:ea typeface="思源黑体 CN" panose="020B0500000000000000" pitchFamily="34" charset="-122"/>
                  </a:endParaRPr>
                </a:p>
              </p:txBody>
            </p:sp>
          </mc:Choice>
          <mc:Fallback xmlns="">
            <p:sp>
              <p:nvSpPr>
                <p:cNvPr id="23" name="文本框 22">
                  <a:extLst>
                    <a:ext uri="{FF2B5EF4-FFF2-40B4-BE49-F238E27FC236}">
                      <a16:creationId xmlns:a16="http://schemas.microsoft.com/office/drawing/2014/main" id="{A7144D08-C9B4-44B4-91F7-7292AAEDB2D0}"/>
                    </a:ext>
                  </a:extLst>
                </p:cNvPr>
                <p:cNvSpPr txBox="1">
                  <a:spLocks noRot="1" noChangeAspect="1" noMove="1" noResize="1" noEditPoints="1" noAdjustHandles="1" noChangeArrowheads="1" noChangeShapeType="1" noTextEdit="1"/>
                </p:cNvSpPr>
                <p:nvPr/>
              </p:nvSpPr>
              <p:spPr>
                <a:xfrm>
                  <a:off x="5155111" y="637219"/>
                  <a:ext cx="3600026" cy="3246273"/>
                </a:xfrm>
                <a:prstGeom prst="rect">
                  <a:avLst/>
                </a:prstGeom>
                <a:blipFill>
                  <a:blip r:embed="rId4"/>
                  <a:stretch>
                    <a:fillRect b="-564"/>
                  </a:stretch>
                </a:blipFill>
              </p:spPr>
              <p:txBody>
                <a:bodyPr/>
                <a:lstStyle/>
                <a:p>
                  <a:r>
                    <a:rPr lang="zh-CN" altLang="en-US">
                      <a:noFill/>
                    </a:rPr>
                    <a:t> </a:t>
                  </a:r>
                </a:p>
              </p:txBody>
            </p:sp>
          </mc:Fallback>
        </mc:AlternateContent>
        <p:grpSp>
          <p:nvGrpSpPr>
            <p:cNvPr id="11" name="组合 10">
              <a:extLst>
                <a:ext uri="{FF2B5EF4-FFF2-40B4-BE49-F238E27FC236}">
                  <a16:creationId xmlns:a16="http://schemas.microsoft.com/office/drawing/2014/main" id="{66F86901-476A-45B2-A6AC-2C7D70FEAEF9}"/>
                </a:ext>
              </a:extLst>
            </p:cNvPr>
            <p:cNvGrpSpPr/>
            <p:nvPr/>
          </p:nvGrpSpPr>
          <p:grpSpPr>
            <a:xfrm>
              <a:off x="5254031" y="757948"/>
              <a:ext cx="3402187" cy="1642188"/>
              <a:chOff x="5254031" y="679209"/>
              <a:chExt cx="3402187" cy="1642188"/>
            </a:xfrm>
          </p:grpSpPr>
          <p:pic>
            <p:nvPicPr>
              <p:cNvPr id="7" name="图片 6">
                <a:extLst>
                  <a:ext uri="{FF2B5EF4-FFF2-40B4-BE49-F238E27FC236}">
                    <a16:creationId xmlns:a16="http://schemas.microsoft.com/office/drawing/2014/main" id="{AA1D19AB-B71D-4BA8-8EC2-A5D8D1C86828}"/>
                  </a:ext>
                </a:extLst>
              </p:cNvPr>
              <p:cNvPicPr>
                <a:picLocks noChangeAspect="1"/>
              </p:cNvPicPr>
              <p:nvPr/>
            </p:nvPicPr>
            <p:blipFill>
              <a:blip r:embed="rId5"/>
              <a:stretch>
                <a:fillRect/>
              </a:stretch>
            </p:blipFill>
            <p:spPr>
              <a:xfrm>
                <a:off x="5254031" y="1034855"/>
                <a:ext cx="3402187" cy="1286542"/>
              </a:xfrm>
              <a:prstGeom prst="rect">
                <a:avLst/>
              </a:prstGeom>
            </p:spPr>
          </p:pic>
          <p:sp>
            <p:nvSpPr>
              <p:cNvPr id="15" name="文本框 14">
                <a:extLst>
                  <a:ext uri="{FF2B5EF4-FFF2-40B4-BE49-F238E27FC236}">
                    <a16:creationId xmlns:a16="http://schemas.microsoft.com/office/drawing/2014/main" id="{E1CFABBE-0598-4741-A099-CD145A008DF6}"/>
                  </a:ext>
                </a:extLst>
              </p:cNvPr>
              <p:cNvSpPr txBox="1"/>
              <p:nvPr/>
            </p:nvSpPr>
            <p:spPr>
              <a:xfrm>
                <a:off x="5254032" y="679209"/>
                <a:ext cx="3379620" cy="306467"/>
              </a:xfrm>
              <a:prstGeom prst="roundRect">
                <a:avLst/>
              </a:prstGeom>
              <a:solidFill>
                <a:schemeClr val="tx2"/>
              </a:solidFill>
              <a:ln>
                <a:noFill/>
              </a:ln>
            </p:spPr>
            <p:txBody>
              <a:bodyPr wrap="square">
                <a:spAutoFit/>
              </a:bodyPr>
              <a:lstStyle/>
              <a:p>
                <a:pPr algn="ctr"/>
                <a:r>
                  <a:rPr lang="zh-CN" altLang="en-US" sz="1200" i="0" dirty="0">
                    <a:solidFill>
                      <a:schemeClr val="bg1"/>
                    </a:solidFill>
                    <a:effectLst/>
                    <a:latin typeface="微软雅黑" panose="020B0503020204020204" pitchFamily="34" charset="-122"/>
                    <a:ea typeface="微软雅黑" panose="020B0503020204020204" pitchFamily="34" charset="-122"/>
                  </a:rPr>
                  <a:t>利用半导体光放大器实现光</a:t>
                </a:r>
                <a:r>
                  <a:rPr lang="en-US" altLang="zh-CN" sz="1200" i="0" dirty="0">
                    <a:solidFill>
                      <a:schemeClr val="bg1"/>
                    </a:solidFill>
                    <a:effectLst/>
                    <a:latin typeface="微软雅黑" panose="020B0503020204020204" pitchFamily="34" charset="-122"/>
                    <a:ea typeface="微软雅黑" panose="020B0503020204020204" pitchFamily="34" charset="-122"/>
                  </a:rPr>
                  <a:t>XOR</a:t>
                </a:r>
                <a:r>
                  <a:rPr lang="zh-CN" altLang="en-US" sz="1200" i="0" dirty="0">
                    <a:solidFill>
                      <a:schemeClr val="bg1"/>
                    </a:solidFill>
                    <a:effectLst/>
                    <a:latin typeface="微软雅黑" panose="020B0503020204020204" pitchFamily="34" charset="-122"/>
                    <a:ea typeface="微软雅黑" panose="020B0503020204020204" pitchFamily="34" charset="-122"/>
                  </a:rPr>
                  <a:t>门</a:t>
                </a:r>
              </a:p>
            </p:txBody>
          </p:sp>
        </p:grpSp>
      </p:grpSp>
    </p:spTree>
    <p:extLst>
      <p:ext uri="{BB962C8B-B14F-4D97-AF65-F5344CB8AC3E}">
        <p14:creationId xmlns:p14="http://schemas.microsoft.com/office/powerpoint/2010/main" val="4225517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2"/>
          <p:cNvSpPr txBox="1">
            <a:spLocks noGrp="1"/>
          </p:cNvSpPr>
          <p:nvPr>
            <p:ph type="title"/>
          </p:nvPr>
        </p:nvSpPr>
        <p:spPr>
          <a:xfrm>
            <a:off x="338667" y="234700"/>
            <a:ext cx="491536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tx1">
                    <a:lumMod val="50000"/>
                  </a:schemeClr>
                </a:solidFill>
                <a:latin typeface="黑体" panose="02010609060101010101" pitchFamily="49" charset="-122"/>
                <a:ea typeface="黑体" panose="02010609060101010101" pitchFamily="49" charset="-122"/>
              </a:rPr>
              <a:t>模拟光计算的优势</a:t>
            </a:r>
            <a:endParaRPr dirty="0">
              <a:solidFill>
                <a:schemeClr val="tx1">
                  <a:lumMod val="50000"/>
                </a:schemeClr>
              </a:solidFill>
              <a:latin typeface="黑体" panose="02010609060101010101" pitchFamily="49" charset="-122"/>
              <a:ea typeface="黑体" panose="02010609060101010101" pitchFamily="49" charset="-122"/>
            </a:endParaRPr>
          </a:p>
        </p:txBody>
      </p:sp>
      <p:sp>
        <p:nvSpPr>
          <p:cNvPr id="5" name="Google Shape;415;p33">
            <a:extLst>
              <a:ext uri="{FF2B5EF4-FFF2-40B4-BE49-F238E27FC236}">
                <a16:creationId xmlns:a16="http://schemas.microsoft.com/office/drawing/2014/main" id="{6023B448-3A85-4A15-BB02-12B9E0FAC946}"/>
              </a:ext>
            </a:extLst>
          </p:cNvPr>
          <p:cNvSpPr txBox="1">
            <a:spLocks/>
          </p:cNvSpPr>
          <p:nvPr/>
        </p:nvSpPr>
        <p:spPr>
          <a:xfrm>
            <a:off x="2734087" y="3871116"/>
            <a:ext cx="3675826" cy="854000"/>
          </a:xfrm>
          <a:prstGeom prst="roundRect">
            <a:avLst/>
          </a:prstGeom>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nSpc>
                <a:spcPct val="150000"/>
              </a:lnSpc>
              <a:buFont typeface="Arial" panose="020B0604020202020204" pitchFamily="34" charset="0"/>
              <a:buChar char="•"/>
            </a:pPr>
            <a:r>
              <a:rPr lang="zh-CN" altLang="en-US" sz="1200" dirty="0">
                <a:solidFill>
                  <a:srgbClr val="333333"/>
                </a:solidFill>
                <a:latin typeface="思源黑体 CN" panose="020B0500000000000000" pitchFamily="34" charset="-122"/>
                <a:ea typeface="思源黑体 CN" panose="020B0500000000000000" pitchFamily="34" charset="-122"/>
              </a:rPr>
              <a:t>物理效应的计算效率</a:t>
            </a:r>
            <a:r>
              <a:rPr lang="zh-CN" altLang="en-US" sz="1200" dirty="0">
                <a:solidFill>
                  <a:srgbClr val="C00000"/>
                </a:solidFill>
                <a:latin typeface="思源黑体 CN" panose="020B0500000000000000" pitchFamily="34" charset="-122"/>
                <a:ea typeface="思源黑体 CN" panose="020B0500000000000000" pitchFamily="34" charset="-122"/>
              </a:rPr>
              <a:t>远高于</a:t>
            </a:r>
            <a:r>
              <a:rPr lang="zh-CN" altLang="en-US" sz="1200" dirty="0">
                <a:solidFill>
                  <a:srgbClr val="333333"/>
                </a:solidFill>
                <a:latin typeface="思源黑体 CN" panose="020B0500000000000000" pitchFamily="34" charset="-122"/>
                <a:ea typeface="思源黑体 CN" panose="020B0500000000000000" pitchFamily="34" charset="-122"/>
              </a:rPr>
              <a:t>布尔代数逻辑计算。</a:t>
            </a:r>
            <a:endParaRPr lang="en-US" altLang="zh-CN" sz="1200" dirty="0">
              <a:solidFill>
                <a:srgbClr val="333333"/>
              </a:solidFill>
              <a:latin typeface="思源黑体 CN" panose="020B0500000000000000" pitchFamily="34" charset="-122"/>
              <a:ea typeface="思源黑体 CN" panose="020B0500000000000000" pitchFamily="34" charset="-122"/>
            </a:endParaRPr>
          </a:p>
          <a:p>
            <a:pPr marL="171450" indent="-171450">
              <a:lnSpc>
                <a:spcPct val="150000"/>
              </a:lnSpc>
              <a:buFont typeface="Arial" panose="020B0604020202020204" pitchFamily="34" charset="0"/>
              <a:buChar char="•"/>
            </a:pPr>
            <a:r>
              <a:rPr lang="zh-CN" altLang="en-US" sz="1200" dirty="0">
                <a:solidFill>
                  <a:srgbClr val="333333"/>
                </a:solidFill>
                <a:latin typeface="思源黑体 CN" panose="020B0500000000000000" pitchFamily="34" charset="-122"/>
                <a:ea typeface="思源黑体 CN" panose="020B0500000000000000" pitchFamily="34" charset="-122"/>
              </a:rPr>
              <a:t>复杂的傅里叶变换，利用透镜，</a:t>
            </a:r>
            <a:r>
              <a:rPr lang="zh-CN" altLang="en-US" sz="1200" dirty="0">
                <a:solidFill>
                  <a:srgbClr val="C00000"/>
                </a:solidFill>
                <a:latin typeface="思源黑体 CN" panose="020B0500000000000000" pitchFamily="34" charset="-122"/>
                <a:ea typeface="思源黑体 CN" panose="020B0500000000000000" pitchFamily="34" charset="-122"/>
              </a:rPr>
              <a:t>一步到位</a:t>
            </a:r>
            <a:r>
              <a:rPr lang="zh-CN" altLang="en-US" sz="1200" dirty="0">
                <a:solidFill>
                  <a:srgbClr val="333333"/>
                </a:solidFill>
                <a:latin typeface="思源黑体 CN" panose="020B0500000000000000" pitchFamily="34" charset="-122"/>
                <a:ea typeface="思源黑体 CN" panose="020B0500000000000000" pitchFamily="34" charset="-122"/>
              </a:rPr>
              <a:t>。</a:t>
            </a:r>
            <a:endParaRPr lang="en-US" altLang="zh-CN" sz="1200" dirty="0">
              <a:solidFill>
                <a:srgbClr val="333333"/>
              </a:solidFill>
              <a:latin typeface="思源黑体 CN" panose="020B0500000000000000" pitchFamily="34" charset="-122"/>
              <a:ea typeface="思源黑体 CN" panose="020B0500000000000000" pitchFamily="34" charset="-122"/>
            </a:endParaRPr>
          </a:p>
        </p:txBody>
      </p:sp>
      <p:graphicFrame>
        <p:nvGraphicFramePr>
          <p:cNvPr id="2" name="表格 3">
            <a:extLst>
              <a:ext uri="{FF2B5EF4-FFF2-40B4-BE49-F238E27FC236}">
                <a16:creationId xmlns:a16="http://schemas.microsoft.com/office/drawing/2014/main" id="{7D4692F5-6073-4579-974F-9A576789573A}"/>
              </a:ext>
            </a:extLst>
          </p:cNvPr>
          <p:cNvGraphicFramePr>
            <a:graphicFrameLocks noGrp="1"/>
          </p:cNvGraphicFramePr>
          <p:nvPr>
            <p:extLst>
              <p:ext uri="{D42A27DB-BD31-4B8C-83A1-F6EECF244321}">
                <p14:modId xmlns:p14="http://schemas.microsoft.com/office/powerpoint/2010/main" val="3664378653"/>
              </p:ext>
            </p:extLst>
          </p:nvPr>
        </p:nvGraphicFramePr>
        <p:xfrm>
          <a:off x="456279" y="854453"/>
          <a:ext cx="7156947" cy="1221317"/>
        </p:xfrm>
        <a:graphic>
          <a:graphicData uri="http://schemas.openxmlformats.org/drawingml/2006/table">
            <a:tbl>
              <a:tblPr firstRow="1" bandRow="1">
                <a:tableStyleId>{927E46D3-A4EB-422F-98DE-F956C8479BDD}</a:tableStyleId>
              </a:tblPr>
              <a:tblGrid>
                <a:gridCol w="1367772">
                  <a:extLst>
                    <a:ext uri="{9D8B030D-6E8A-4147-A177-3AD203B41FA5}">
                      <a16:colId xmlns:a16="http://schemas.microsoft.com/office/drawing/2014/main" val="1725982915"/>
                    </a:ext>
                  </a:extLst>
                </a:gridCol>
                <a:gridCol w="2624214">
                  <a:extLst>
                    <a:ext uri="{9D8B030D-6E8A-4147-A177-3AD203B41FA5}">
                      <a16:colId xmlns:a16="http://schemas.microsoft.com/office/drawing/2014/main" val="183337088"/>
                    </a:ext>
                  </a:extLst>
                </a:gridCol>
                <a:gridCol w="3164961">
                  <a:extLst>
                    <a:ext uri="{9D8B030D-6E8A-4147-A177-3AD203B41FA5}">
                      <a16:colId xmlns:a16="http://schemas.microsoft.com/office/drawing/2014/main" val="3631948352"/>
                    </a:ext>
                  </a:extLst>
                </a:gridCol>
              </a:tblGrid>
              <a:tr h="306917">
                <a:tc>
                  <a:txBody>
                    <a:bodyPr/>
                    <a:lstStyle/>
                    <a:p>
                      <a:endParaRPr lang="zh-CN" altLang="en-US" dirty="0">
                        <a:latin typeface="思源黑体 CN" panose="020B0500000000000000" pitchFamily="34" charset="-122"/>
                        <a:ea typeface="思源黑体 CN" panose="020B0500000000000000" pitchFamily="34" charset="-122"/>
                      </a:endParaRPr>
                    </a:p>
                  </a:txBody>
                  <a:tcPr>
                    <a:solidFill>
                      <a:srgbClr val="D8232D"/>
                    </a:solidFill>
                  </a:tcPr>
                </a:tc>
                <a:tc>
                  <a:txBody>
                    <a:bodyPr/>
                    <a:lstStyle/>
                    <a:p>
                      <a:pPr algn="ctr"/>
                      <a:r>
                        <a:rPr lang="zh-CN" altLang="en-US" b="1" dirty="0">
                          <a:solidFill>
                            <a:schemeClr val="bg1"/>
                          </a:solidFill>
                          <a:latin typeface="思源黑体 CN" panose="020B0500000000000000" pitchFamily="34" charset="-122"/>
                          <a:ea typeface="思源黑体 CN" panose="020B0500000000000000" pitchFamily="34" charset="-122"/>
                        </a:rPr>
                        <a:t>优势</a:t>
                      </a:r>
                    </a:p>
                  </a:txBody>
                  <a:tcPr>
                    <a:solidFill>
                      <a:srgbClr val="D8232D"/>
                    </a:solidFill>
                  </a:tcPr>
                </a:tc>
                <a:tc>
                  <a:txBody>
                    <a:bodyPr/>
                    <a:lstStyle/>
                    <a:p>
                      <a:pPr algn="ctr"/>
                      <a:r>
                        <a:rPr lang="zh-CN" altLang="en-US" b="1" dirty="0">
                          <a:solidFill>
                            <a:schemeClr val="bg1"/>
                          </a:solidFill>
                          <a:latin typeface="思源黑体 CN" panose="020B0500000000000000" pitchFamily="34" charset="-122"/>
                          <a:ea typeface="思源黑体 CN" panose="020B0500000000000000" pitchFamily="34" charset="-122"/>
                        </a:rPr>
                        <a:t>劣势</a:t>
                      </a:r>
                    </a:p>
                  </a:txBody>
                  <a:tcPr>
                    <a:solidFill>
                      <a:srgbClr val="D8232D"/>
                    </a:solidFill>
                  </a:tcPr>
                </a:tc>
                <a:extLst>
                  <a:ext uri="{0D108BD9-81ED-4DB2-BD59-A6C34878D82A}">
                    <a16:rowId xmlns:a16="http://schemas.microsoft.com/office/drawing/2014/main" val="3785231439"/>
                  </a:ext>
                </a:extLst>
              </a:tr>
              <a:tr h="370840">
                <a:tc>
                  <a:txBody>
                    <a:bodyPr/>
                    <a:lstStyle/>
                    <a:p>
                      <a:pPr algn="ctr"/>
                      <a:r>
                        <a:rPr lang="zh-CN" altLang="en-US" sz="1200" dirty="0">
                          <a:latin typeface="思源黑体 CN" panose="020B0500000000000000" pitchFamily="34" charset="-122"/>
                          <a:ea typeface="思源黑体 CN" panose="020B0500000000000000" pitchFamily="34" charset="-122"/>
                        </a:rPr>
                        <a:t>数字电计算</a:t>
                      </a:r>
                    </a:p>
                  </a:txBody>
                  <a:tcPr/>
                </a:tc>
                <a:tc>
                  <a:txBody>
                    <a:bodyPr/>
                    <a:lstStyle/>
                    <a:p>
                      <a:r>
                        <a:rPr lang="zh-CN" altLang="en-US" sz="1200" dirty="0">
                          <a:latin typeface="思源黑体 CN" panose="020B0500000000000000" pitchFamily="34" charset="-122"/>
                          <a:ea typeface="思源黑体 CN" panose="020B0500000000000000" pitchFamily="34" charset="-122"/>
                        </a:rPr>
                        <a:t>集成度高，通用计算，精度高</a:t>
                      </a:r>
                    </a:p>
                  </a:txBody>
                  <a:tcPr/>
                </a:tc>
                <a:tc>
                  <a:txBody>
                    <a:bodyPr/>
                    <a:lstStyle/>
                    <a:p>
                      <a:r>
                        <a:rPr lang="zh-CN" altLang="en-US" sz="1200" dirty="0">
                          <a:latin typeface="思源黑体 CN" panose="020B0500000000000000" pitchFamily="34" charset="-122"/>
                          <a:ea typeface="思源黑体 CN" panose="020B0500000000000000" pitchFamily="34" charset="-122"/>
                        </a:rPr>
                        <a:t>发热高功耗高，串行计算，严重依赖先进制程，时延大</a:t>
                      </a:r>
                    </a:p>
                  </a:txBody>
                  <a:tcPr/>
                </a:tc>
                <a:extLst>
                  <a:ext uri="{0D108BD9-81ED-4DB2-BD59-A6C34878D82A}">
                    <a16:rowId xmlns:a16="http://schemas.microsoft.com/office/drawing/2014/main" val="3221574967"/>
                  </a:ext>
                </a:extLst>
              </a:tr>
              <a:tr h="370840">
                <a:tc>
                  <a:txBody>
                    <a:bodyPr/>
                    <a:lstStyle/>
                    <a:p>
                      <a:pPr algn="ctr"/>
                      <a:r>
                        <a:rPr lang="zh-CN" altLang="en-US" sz="1200" dirty="0">
                          <a:latin typeface="思源黑体 CN" panose="020B0500000000000000" pitchFamily="34" charset="-122"/>
                          <a:ea typeface="思源黑体 CN" panose="020B0500000000000000" pitchFamily="34" charset="-122"/>
                        </a:rPr>
                        <a:t>模拟光计算</a:t>
                      </a:r>
                    </a:p>
                  </a:txBody>
                  <a:tcPr/>
                </a:tc>
                <a:tc>
                  <a:txBody>
                    <a:bodyPr/>
                    <a:lstStyle/>
                    <a:p>
                      <a:r>
                        <a:rPr lang="zh-CN" altLang="en-US" sz="1200" dirty="0">
                          <a:latin typeface="思源黑体 CN" panose="020B0500000000000000" pitchFamily="34" charset="-122"/>
                          <a:ea typeface="思源黑体 CN" panose="020B0500000000000000" pitchFamily="34" charset="-122"/>
                        </a:rPr>
                        <a:t>专用计算，高带宽，并行计算，少量器件完成大量运算，低功耗，低时延</a:t>
                      </a:r>
                    </a:p>
                  </a:txBody>
                  <a:tcPr/>
                </a:tc>
                <a:tc>
                  <a:txBody>
                    <a:bodyPr/>
                    <a:lstStyle/>
                    <a:p>
                      <a:r>
                        <a:rPr lang="zh-CN" altLang="en-US" sz="1200" dirty="0">
                          <a:latin typeface="思源黑体 CN" panose="020B0500000000000000" pitchFamily="34" charset="-122"/>
                          <a:ea typeface="思源黑体 CN" panose="020B0500000000000000" pitchFamily="34" charset="-122"/>
                        </a:rPr>
                        <a:t>集成度首先，专用计算，精度受限，光电转换有开销</a:t>
                      </a:r>
                    </a:p>
                  </a:txBody>
                  <a:tcPr/>
                </a:tc>
                <a:extLst>
                  <a:ext uri="{0D108BD9-81ED-4DB2-BD59-A6C34878D82A}">
                    <a16:rowId xmlns:a16="http://schemas.microsoft.com/office/drawing/2014/main" val="747768703"/>
                  </a:ext>
                </a:extLst>
              </a:tr>
            </a:tbl>
          </a:graphicData>
        </a:graphic>
      </p:graphicFrame>
      <p:pic>
        <p:nvPicPr>
          <p:cNvPr id="6" name="图片 5">
            <a:extLst>
              <a:ext uri="{FF2B5EF4-FFF2-40B4-BE49-F238E27FC236}">
                <a16:creationId xmlns:a16="http://schemas.microsoft.com/office/drawing/2014/main" id="{610F3E94-712A-4AA6-A268-B23C5EF84F33}"/>
              </a:ext>
            </a:extLst>
          </p:cNvPr>
          <p:cNvPicPr>
            <a:picLocks noChangeAspect="1"/>
          </p:cNvPicPr>
          <p:nvPr/>
        </p:nvPicPr>
        <p:blipFill>
          <a:blip r:embed="rId3"/>
          <a:stretch>
            <a:fillRect/>
          </a:stretch>
        </p:blipFill>
        <p:spPr>
          <a:xfrm>
            <a:off x="3947595" y="2217323"/>
            <a:ext cx="4461787" cy="1084215"/>
          </a:xfrm>
          <a:prstGeom prst="rect">
            <a:avLst/>
          </a:prstGeom>
        </p:spPr>
      </p:pic>
      <p:grpSp>
        <p:nvGrpSpPr>
          <p:cNvPr id="10" name="组合 9">
            <a:extLst>
              <a:ext uri="{FF2B5EF4-FFF2-40B4-BE49-F238E27FC236}">
                <a16:creationId xmlns:a16="http://schemas.microsoft.com/office/drawing/2014/main" id="{CFB7B4B1-066F-41F4-B176-FEAC046156C2}"/>
              </a:ext>
            </a:extLst>
          </p:cNvPr>
          <p:cNvGrpSpPr/>
          <p:nvPr/>
        </p:nvGrpSpPr>
        <p:grpSpPr>
          <a:xfrm>
            <a:off x="3849091" y="3368724"/>
            <a:ext cx="5093074" cy="475608"/>
            <a:chOff x="240163" y="3512006"/>
            <a:chExt cx="5093074" cy="475608"/>
          </a:xfrm>
        </p:grpSpPr>
        <p:pic>
          <p:nvPicPr>
            <p:cNvPr id="8" name="图片 7">
              <a:extLst>
                <a:ext uri="{FF2B5EF4-FFF2-40B4-BE49-F238E27FC236}">
                  <a16:creationId xmlns:a16="http://schemas.microsoft.com/office/drawing/2014/main" id="{28140963-7FE1-4ACE-A79A-FD0E72D4BC94}"/>
                </a:ext>
              </a:extLst>
            </p:cNvPr>
            <p:cNvPicPr>
              <a:picLocks noChangeAspect="1"/>
            </p:cNvPicPr>
            <p:nvPr/>
          </p:nvPicPr>
          <p:blipFill>
            <a:blip r:embed="rId4"/>
            <a:stretch>
              <a:fillRect/>
            </a:stretch>
          </p:blipFill>
          <p:spPr>
            <a:xfrm>
              <a:off x="1935335" y="3512006"/>
              <a:ext cx="3397902" cy="475608"/>
            </a:xfrm>
            <a:prstGeom prst="rect">
              <a:avLst/>
            </a:prstGeom>
          </p:spPr>
        </p:pic>
        <p:sp>
          <p:nvSpPr>
            <p:cNvPr id="19" name="文本框 18">
              <a:extLst>
                <a:ext uri="{FF2B5EF4-FFF2-40B4-BE49-F238E27FC236}">
                  <a16:creationId xmlns:a16="http://schemas.microsoft.com/office/drawing/2014/main" id="{63446704-0169-4836-8ACD-F8597EACA7B3}"/>
                </a:ext>
              </a:extLst>
            </p:cNvPr>
            <p:cNvSpPr txBox="1"/>
            <p:nvPr/>
          </p:nvSpPr>
          <p:spPr>
            <a:xfrm>
              <a:off x="240163" y="3619005"/>
              <a:ext cx="1695172" cy="261610"/>
            </a:xfrm>
            <a:prstGeom prst="rect">
              <a:avLst/>
            </a:prstGeom>
            <a:noFill/>
          </p:spPr>
          <p:txBody>
            <a:bodyPr wrap="square">
              <a:spAutoFit/>
            </a:bodyPr>
            <a:lstStyle/>
            <a:p>
              <a:r>
                <a:rPr lang="en-US" altLang="zh-CN" sz="1100" b="0" i="0" dirty="0">
                  <a:solidFill>
                    <a:srgbClr val="4D4D4D"/>
                  </a:solidFill>
                  <a:effectLst/>
                  <a:latin typeface="思源黑体 CN" panose="020B0500000000000000" pitchFamily="34" charset="-122"/>
                  <a:ea typeface="思源黑体 CN" panose="020B0500000000000000" pitchFamily="34" charset="-122"/>
                </a:rPr>
                <a:t>M×N</a:t>
              </a:r>
              <a:r>
                <a:rPr lang="zh-CN" altLang="en-US" sz="1100" b="0" i="0" dirty="0">
                  <a:solidFill>
                    <a:srgbClr val="4D4D4D"/>
                  </a:solidFill>
                  <a:effectLst/>
                  <a:latin typeface="思源黑体 CN" panose="020B0500000000000000" pitchFamily="34" charset="-122"/>
                  <a:ea typeface="思源黑体 CN" panose="020B0500000000000000" pitchFamily="34" charset="-122"/>
                </a:rPr>
                <a:t>图像的傅里叶变换：</a:t>
              </a:r>
              <a:endParaRPr lang="zh-CN" altLang="en-US" sz="1100" dirty="0">
                <a:latin typeface="思源黑体 CN" panose="020B0500000000000000" pitchFamily="34" charset="-122"/>
                <a:ea typeface="思源黑体 CN" panose="020B0500000000000000" pitchFamily="34" charset="-122"/>
              </a:endParaRPr>
            </a:p>
          </p:txBody>
        </p:sp>
      </p:grpSp>
      <p:sp>
        <p:nvSpPr>
          <p:cNvPr id="21" name="Google Shape;415;p33">
            <a:extLst>
              <a:ext uri="{FF2B5EF4-FFF2-40B4-BE49-F238E27FC236}">
                <a16:creationId xmlns:a16="http://schemas.microsoft.com/office/drawing/2014/main" id="{61EBA1AF-C7F5-464D-9730-FC0FF5DC3B29}"/>
              </a:ext>
            </a:extLst>
          </p:cNvPr>
          <p:cNvSpPr txBox="1">
            <a:spLocks/>
          </p:cNvSpPr>
          <p:nvPr/>
        </p:nvSpPr>
        <p:spPr>
          <a:xfrm>
            <a:off x="338667" y="2322096"/>
            <a:ext cx="3510424" cy="108421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zh-CN" altLang="en-US" sz="1200" dirty="0">
                <a:solidFill>
                  <a:srgbClr val="333333"/>
                </a:solidFill>
                <a:latin typeface="思源黑体 CN" panose="020B0500000000000000" pitchFamily="34" charset="-122"/>
                <a:ea typeface="思源黑体 CN" panose="020B0500000000000000" pitchFamily="34" charset="-122"/>
              </a:rPr>
              <a:t>一个简单的例子：</a:t>
            </a:r>
            <a:r>
              <a:rPr lang="en-US" altLang="zh-CN" sz="1200" dirty="0">
                <a:solidFill>
                  <a:srgbClr val="333333"/>
                </a:solidFill>
                <a:latin typeface="思源黑体 CN" panose="020B0500000000000000" pitchFamily="34" charset="-122"/>
                <a:ea typeface="思源黑体 CN" panose="020B0500000000000000" pitchFamily="34" charset="-122"/>
              </a:rPr>
              <a:t>1080P</a:t>
            </a:r>
            <a:r>
              <a:rPr lang="zh-CN" altLang="en-US" sz="1200" dirty="0">
                <a:solidFill>
                  <a:srgbClr val="333333"/>
                </a:solidFill>
                <a:latin typeface="思源黑体 CN" panose="020B0500000000000000" pitchFamily="34" charset="-122"/>
                <a:ea typeface="思源黑体 CN" panose="020B0500000000000000" pitchFamily="34" charset="-122"/>
              </a:rPr>
              <a:t>图片的傅里叶变换计算</a:t>
            </a: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50000"/>
              </a:lnSpc>
            </a:pPr>
            <a:r>
              <a:rPr lang="zh-CN" altLang="en-US" sz="1200" b="1" dirty="0">
                <a:solidFill>
                  <a:srgbClr val="333333"/>
                </a:solidFill>
                <a:latin typeface="思源黑体 CN" panose="020B0500000000000000" pitchFamily="34" charset="-122"/>
                <a:ea typeface="思源黑体 CN" panose="020B0500000000000000" pitchFamily="34" charset="-122"/>
              </a:rPr>
              <a:t>传统计算：</a:t>
            </a:r>
            <a:r>
              <a:rPr lang="zh-CN" altLang="en-US" sz="1200" dirty="0">
                <a:solidFill>
                  <a:srgbClr val="333333"/>
                </a:solidFill>
                <a:latin typeface="思源黑体 CN" panose="020B0500000000000000" pitchFamily="34" charset="-122"/>
                <a:ea typeface="思源黑体 CN" panose="020B0500000000000000" pitchFamily="34" charset="-122"/>
              </a:rPr>
              <a:t>需分解为至少千万次乘加计算</a:t>
            </a:r>
            <a:endParaRPr lang="en-US" altLang="zh-CN" sz="1200" dirty="0">
              <a:solidFill>
                <a:srgbClr val="333333"/>
              </a:solidFill>
              <a:latin typeface="思源黑体 CN" panose="020B0500000000000000" pitchFamily="34" charset="-122"/>
              <a:ea typeface="思源黑体 CN" panose="020B0500000000000000" pitchFamily="34" charset="-122"/>
            </a:endParaRPr>
          </a:p>
          <a:p>
            <a:pPr>
              <a:lnSpc>
                <a:spcPct val="150000"/>
              </a:lnSpc>
            </a:pPr>
            <a:r>
              <a:rPr lang="zh-CN" altLang="en-US" sz="1200" b="1" dirty="0">
                <a:solidFill>
                  <a:srgbClr val="333333"/>
                </a:solidFill>
                <a:latin typeface="思源黑体 CN" panose="020B0500000000000000" pitchFamily="34" charset="-122"/>
                <a:ea typeface="思源黑体 CN" panose="020B0500000000000000" pitchFamily="34" charset="-122"/>
              </a:rPr>
              <a:t>光计算：</a:t>
            </a:r>
            <a:r>
              <a:rPr lang="zh-CN" altLang="en-US" sz="1200" dirty="0">
                <a:solidFill>
                  <a:srgbClr val="333333"/>
                </a:solidFill>
                <a:latin typeface="思源黑体 CN" panose="020B0500000000000000" pitchFamily="34" charset="-122"/>
                <a:ea typeface="思源黑体 CN" panose="020B0500000000000000" pitchFamily="34" charset="-122"/>
              </a:rPr>
              <a:t>利用透镜的物理效应，通过光的折射，理论上在光速内完成。</a:t>
            </a:r>
            <a:endParaRPr lang="en-US" sz="1200" dirty="0">
              <a:solidFill>
                <a:schemeClr val="tx1">
                  <a:lumMod val="50000"/>
                </a:schemeClr>
              </a:solidFill>
              <a:latin typeface="思源黑体 CN" panose="020B0500000000000000" pitchFamily="34" charset="-122"/>
              <a:ea typeface="思源黑体 CN" panose="020B0500000000000000" pitchFamily="34" charset="-122"/>
            </a:endParaRPr>
          </a:p>
        </p:txBody>
      </p:sp>
    </p:spTree>
    <p:extLst>
      <p:ext uri="{BB962C8B-B14F-4D97-AF65-F5344CB8AC3E}">
        <p14:creationId xmlns:p14="http://schemas.microsoft.com/office/powerpoint/2010/main" val="3544532318"/>
      </p:ext>
    </p:extLst>
  </p:cSld>
  <p:clrMapOvr>
    <a:masterClrMapping/>
  </p:clrMapOvr>
</p:sld>
</file>

<file path=ppt/theme/theme1.xml><?xml version="1.0" encoding="utf-8"?>
<a:theme xmlns:a="http://schemas.openxmlformats.org/drawingml/2006/main" name="Crital Business Plan by Slidesgo">
  <a:themeElements>
    <a:clrScheme name="Simple Light">
      <a:dk1>
        <a:srgbClr val="424874"/>
      </a:dk1>
      <a:lt1>
        <a:srgbClr val="FFFFFF"/>
      </a:lt1>
      <a:dk2>
        <a:srgbClr val="C2BAE6"/>
      </a:dk2>
      <a:lt2>
        <a:srgbClr val="8793C7"/>
      </a:lt2>
      <a:accent1>
        <a:srgbClr val="DDD3F0"/>
      </a:accent1>
      <a:accent2>
        <a:srgbClr val="424874"/>
      </a:accent2>
      <a:accent3>
        <a:srgbClr val="C2BAE6"/>
      </a:accent3>
      <a:accent4>
        <a:srgbClr val="8793C7"/>
      </a:accent4>
      <a:accent5>
        <a:srgbClr val="DDD3F0"/>
      </a:accent5>
      <a:accent6>
        <a:srgbClr val="FFFFFF"/>
      </a:accent6>
      <a:hlink>
        <a:srgbClr val="42487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1421</TotalTime>
  <Words>1368</Words>
  <Application>Microsoft Office PowerPoint</Application>
  <PresentationFormat>全屏显示(16:9)</PresentationFormat>
  <Paragraphs>111</Paragraphs>
  <Slides>15</Slides>
  <Notes>15</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Arial</vt:lpstr>
      <vt:lpstr>微软雅黑</vt:lpstr>
      <vt:lpstr>Roboto</vt:lpstr>
      <vt:lpstr>黑体</vt:lpstr>
      <vt:lpstr>思源黑体 CN</vt:lpstr>
      <vt:lpstr>Wingdings</vt:lpstr>
      <vt:lpstr>Cambria Math</vt:lpstr>
      <vt:lpstr>Roboto Condensed</vt:lpstr>
      <vt:lpstr>Proxima Nova</vt:lpstr>
      <vt:lpstr>Crital Business Plan by Slidesgo</vt:lpstr>
      <vt:lpstr>光计算课题研究报告</vt:lpstr>
      <vt:lpstr>后摩尔时代面临的挑战</vt:lpstr>
      <vt:lpstr>摩尔定律的发展现状</vt:lpstr>
      <vt:lpstr>摩尔定律面临的挑战</vt:lpstr>
      <vt:lpstr>05.</vt:lpstr>
      <vt:lpstr>让光子代替电子做计算</vt:lpstr>
      <vt:lpstr>光计算的定义</vt:lpstr>
      <vt:lpstr>数字光运算</vt:lpstr>
      <vt:lpstr>模拟光计算的优势</vt:lpstr>
      <vt:lpstr>光计算应用及发展现状</vt:lpstr>
      <vt:lpstr>光计算的应用</vt:lpstr>
      <vt:lpstr>发展现状</vt:lpstr>
      <vt:lpstr>05.</vt:lpstr>
      <vt:lpstr>光计算面临的挑战</vt:lpstr>
      <vt:lpstr>展望：光子计算机三层结构</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光计算课题研究报告</dc:title>
  <cp:lastModifiedBy>天茗 张</cp:lastModifiedBy>
  <cp:revision>8</cp:revision>
  <dcterms:modified xsi:type="dcterms:W3CDTF">2024-04-06T08:37:24Z</dcterms:modified>
</cp:coreProperties>
</file>